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43"/>
  </p:notesMasterIdLst>
  <p:sldIdLst>
    <p:sldId id="256" r:id="rId2"/>
    <p:sldId id="1610" r:id="rId3"/>
    <p:sldId id="1574" r:id="rId4"/>
    <p:sldId id="1563" r:id="rId5"/>
    <p:sldId id="1575" r:id="rId6"/>
    <p:sldId id="1552" r:id="rId7"/>
    <p:sldId id="1612" r:id="rId8"/>
    <p:sldId id="1577" r:id="rId9"/>
    <p:sldId id="1611" r:id="rId10"/>
    <p:sldId id="1578" r:id="rId11"/>
    <p:sldId id="1558" r:id="rId12"/>
    <p:sldId id="1596" r:id="rId13"/>
    <p:sldId id="1560" r:id="rId14"/>
    <p:sldId id="453" r:id="rId15"/>
    <p:sldId id="874" r:id="rId16"/>
    <p:sldId id="1584" r:id="rId17"/>
    <p:sldId id="1617" r:id="rId18"/>
    <p:sldId id="1585" r:id="rId19"/>
    <p:sldId id="440" r:id="rId20"/>
    <p:sldId id="442" r:id="rId21"/>
    <p:sldId id="437" r:id="rId22"/>
    <p:sldId id="881" r:id="rId23"/>
    <p:sldId id="882" r:id="rId24"/>
    <p:sldId id="867" r:id="rId25"/>
    <p:sldId id="890" r:id="rId26"/>
    <p:sldId id="1504" r:id="rId27"/>
    <p:sldId id="1505" r:id="rId28"/>
    <p:sldId id="1615" r:id="rId29"/>
    <p:sldId id="1513" r:id="rId30"/>
    <p:sldId id="279" r:id="rId31"/>
    <p:sldId id="1521" r:id="rId32"/>
    <p:sldId id="1520" r:id="rId33"/>
    <p:sldId id="1616" r:id="rId34"/>
    <p:sldId id="259" r:id="rId35"/>
    <p:sldId id="328" r:id="rId36"/>
    <p:sldId id="321" r:id="rId37"/>
    <p:sldId id="1309" r:id="rId38"/>
    <p:sldId id="1413" r:id="rId39"/>
    <p:sldId id="1434" r:id="rId40"/>
    <p:sldId id="308" r:id="rId41"/>
    <p:sldId id="1618"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CC"/>
    <a:srgbClr val="FFFFFF"/>
    <a:srgbClr val="5B9BD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90179" autoAdjust="0"/>
  </p:normalViewPr>
  <p:slideViewPr>
    <p:cSldViewPr snapToGrid="0">
      <p:cViewPr varScale="1">
        <p:scale>
          <a:sx n="76" d="100"/>
          <a:sy n="76" d="100"/>
        </p:scale>
        <p:origin x="715" y="58"/>
      </p:cViewPr>
      <p:guideLst/>
    </p:cSldViewPr>
  </p:slideViewPr>
  <p:notesTextViewPr>
    <p:cViewPr>
      <p:scale>
        <a:sx n="1" d="1"/>
        <a:sy n="1" d="1"/>
      </p:scale>
      <p:origin x="0" y="0"/>
    </p:cViewPr>
  </p:notesTextViewPr>
  <p:notesViewPr>
    <p:cSldViewPr snapToGrid="0">
      <p:cViewPr varScale="1">
        <p:scale>
          <a:sx n="56" d="100"/>
          <a:sy n="56" d="100"/>
        </p:scale>
        <p:origin x="258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899F0-85F0-4DF4-92D0-C426EEF8963A}" type="datetimeFigureOut">
              <a:rPr lang="zh-CN" altLang="en-US" smtClean="0"/>
              <a:t>2023/6/18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F3C9BF-CFCD-4E89-B6BC-C1B862F519E9}" type="slidenum">
              <a:rPr lang="zh-CN" altLang="en-US" smtClean="0"/>
              <a:t>‹#›</a:t>
            </a:fld>
            <a:endParaRPr lang="zh-CN" altLang="en-US"/>
          </a:p>
        </p:txBody>
      </p:sp>
    </p:spTree>
    <p:extLst>
      <p:ext uri="{BB962C8B-B14F-4D97-AF65-F5344CB8AC3E}">
        <p14:creationId xmlns:p14="http://schemas.microsoft.com/office/powerpoint/2010/main" val="2398764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3C9BF-CFCD-4E89-B6BC-C1B862F519E9}" type="slidenum">
              <a:rPr lang="zh-CN" altLang="en-US" smtClean="0"/>
              <a:t>1</a:t>
            </a:fld>
            <a:endParaRPr lang="zh-CN" altLang="en-US"/>
          </a:p>
        </p:txBody>
      </p:sp>
    </p:spTree>
    <p:extLst>
      <p:ext uri="{BB962C8B-B14F-4D97-AF65-F5344CB8AC3E}">
        <p14:creationId xmlns:p14="http://schemas.microsoft.com/office/powerpoint/2010/main" val="1169356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F2194DE-7D89-49F1-9E34-25289F384EE4}" type="slidenum">
              <a:rPr lang="en-US" altLang="zh-CN" smtClean="0"/>
              <a:pPr>
                <a:defRPr/>
              </a:pPr>
              <a:t>5</a:t>
            </a:fld>
            <a:endParaRPr lang="en-US" altLang="zh-CN"/>
          </a:p>
        </p:txBody>
      </p:sp>
    </p:spTree>
    <p:extLst>
      <p:ext uri="{BB962C8B-B14F-4D97-AF65-F5344CB8AC3E}">
        <p14:creationId xmlns:p14="http://schemas.microsoft.com/office/powerpoint/2010/main" val="73147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367F20-E0C9-4FC0-8E60-286318C5392F}" type="slidenum">
              <a:rPr lang="en-US" altLang="zh-CN" smtClean="0"/>
              <a:pPr>
                <a:defRPr/>
              </a:pPr>
              <a:t>12</a:t>
            </a:fld>
            <a:endParaRPr lang="en-US" altLang="zh-CN"/>
          </a:p>
        </p:txBody>
      </p:sp>
    </p:spTree>
    <p:extLst>
      <p:ext uri="{BB962C8B-B14F-4D97-AF65-F5344CB8AC3E}">
        <p14:creationId xmlns:p14="http://schemas.microsoft.com/office/powerpoint/2010/main" val="58579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12426A5-70DF-45B6-8538-5A047805AA1B}" type="slidenum">
              <a:rPr lang="zh-CN" altLang="en-US" smtClean="0"/>
              <a:t>15</a:t>
            </a:fld>
            <a:endParaRPr lang="zh-CN" altLang="en-US"/>
          </a:p>
        </p:txBody>
      </p:sp>
    </p:spTree>
    <p:extLst>
      <p:ext uri="{BB962C8B-B14F-4D97-AF65-F5344CB8AC3E}">
        <p14:creationId xmlns:p14="http://schemas.microsoft.com/office/powerpoint/2010/main" val="96868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97D711-D407-4F7A-84AF-19EBFD5CC9F4}" type="slidenum">
              <a:rPr lang="zh-CN" altLang="en-US" smtClean="0"/>
              <a:t>27</a:t>
            </a:fld>
            <a:endParaRPr lang="zh-CN" altLang="en-US"/>
          </a:p>
        </p:txBody>
      </p:sp>
    </p:spTree>
    <p:extLst>
      <p:ext uri="{BB962C8B-B14F-4D97-AF65-F5344CB8AC3E}">
        <p14:creationId xmlns:p14="http://schemas.microsoft.com/office/powerpoint/2010/main" val="3887683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基于目前已经开展的研究工作，我们对</a:t>
            </a:r>
            <a:r>
              <a:rPr lang="en-US" altLang="zh-CN" dirty="0"/>
              <a:t>Back-n</a:t>
            </a:r>
            <a:r>
              <a:rPr lang="zh-CN" altLang="en-US" dirty="0"/>
              <a:t>未来的核反应研究做一些展望，也恳请各位老师提出意见建议</a:t>
            </a:r>
          </a:p>
        </p:txBody>
      </p:sp>
      <p:sp>
        <p:nvSpPr>
          <p:cNvPr id="4" name="灯片编号占位符 3"/>
          <p:cNvSpPr>
            <a:spLocks noGrp="1"/>
          </p:cNvSpPr>
          <p:nvPr>
            <p:ph type="sldNum" sz="quarter" idx="5"/>
          </p:nvPr>
        </p:nvSpPr>
        <p:spPr/>
        <p:txBody>
          <a:bodyPr/>
          <a:lstStyle/>
          <a:p>
            <a:fld id="{53F3C9BF-CFCD-4E89-B6BC-C1B862F519E9}" type="slidenum">
              <a:rPr lang="zh-CN" altLang="en-US" smtClean="0"/>
              <a:t>28</a:t>
            </a:fld>
            <a:endParaRPr lang="zh-CN" altLang="en-US"/>
          </a:p>
        </p:txBody>
      </p:sp>
    </p:spTree>
    <p:extLst>
      <p:ext uri="{BB962C8B-B14F-4D97-AF65-F5344CB8AC3E}">
        <p14:creationId xmlns:p14="http://schemas.microsoft.com/office/powerpoint/2010/main" val="1459986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中子俘获反应</a:t>
            </a:r>
            <a:r>
              <a:rPr lang="en-US" altLang="zh-CN" dirty="0"/>
              <a:t>/(</a:t>
            </a:r>
            <a:r>
              <a:rPr lang="en-US" altLang="zh-CN" dirty="0" err="1"/>
              <a:t>n,p</a:t>
            </a:r>
            <a:r>
              <a:rPr lang="en-US" altLang="zh-CN" dirty="0"/>
              <a:t>) (</a:t>
            </a:r>
            <a:r>
              <a:rPr lang="en-US" altLang="zh-CN" dirty="0" err="1"/>
              <a:t>n,a</a:t>
            </a:r>
            <a:r>
              <a:rPr lang="en-US" altLang="zh-CN" dirty="0"/>
              <a:t>)</a:t>
            </a:r>
            <a:r>
              <a:rPr lang="zh-CN" altLang="en-US" dirty="0"/>
              <a:t>反应，是元素核合成中重要的反应过程，目前还有一些中子反应道的截面值需要更精确的结果来解释一些元素核合成的问题</a:t>
            </a:r>
            <a:endParaRPr lang="en-US" altLang="zh-CN" dirty="0"/>
          </a:p>
          <a:p>
            <a:r>
              <a:rPr lang="zh-CN" altLang="en-US" dirty="0"/>
              <a:t>目前需求高的反应道研究普遍面临的问题是反应截面小</a:t>
            </a:r>
            <a:r>
              <a:rPr lang="en-US" altLang="zh-CN" dirty="0"/>
              <a:t>/</a:t>
            </a:r>
            <a:r>
              <a:rPr lang="zh-CN" altLang="en-US" dirty="0"/>
              <a:t>制靶困难，要求在共振区有高中子通量</a:t>
            </a:r>
            <a:endParaRPr lang="en-US" altLang="zh-CN" dirty="0"/>
          </a:p>
          <a:p>
            <a:r>
              <a:rPr lang="en-US" altLang="zh-CN" dirty="0" err="1"/>
              <a:t>Cern</a:t>
            </a:r>
            <a:r>
              <a:rPr lang="en-US" altLang="zh-CN" dirty="0"/>
              <a:t> </a:t>
            </a:r>
            <a:r>
              <a:rPr lang="en-US" altLang="zh-CN" dirty="0" err="1"/>
              <a:t>ntof</a:t>
            </a:r>
            <a:r>
              <a:rPr lang="zh-CN" altLang="en-US" dirty="0"/>
              <a:t>近些年开展了</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rPr>
              <a:t>7</a:t>
            </a:r>
            <a:r>
              <a:rPr lang="en-US" altLang="zh-CN" dirty="0">
                <a:latin typeface="Times New Roman" panose="02020603050405020304" pitchFamily="18" charset="0"/>
                <a:ea typeface="宋体" panose="02010600030101010101" pitchFamily="2" charset="-122"/>
                <a:cs typeface="Times New Roman" panose="02020603050405020304" pitchFamily="18" charset="0"/>
              </a:rPr>
              <a:t>Be(</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rPr>
              <a:t>7</a:t>
            </a:r>
            <a:r>
              <a:rPr lang="en-US" altLang="zh-CN" dirty="0">
                <a:latin typeface="Times New Roman" panose="02020603050405020304" pitchFamily="18" charset="0"/>
                <a:ea typeface="宋体" panose="02010600030101010101" pitchFamily="2" charset="-122"/>
                <a:cs typeface="Times New Roman" panose="02020603050405020304" pitchFamily="18" charset="0"/>
              </a:rPr>
              <a:t>Be(n,</a:t>
            </a:r>
            <a:r>
              <a:rPr lang="el-GR" altLang="zh-CN" dirty="0">
                <a:latin typeface="Times New Roman" panose="02020603050405020304" pitchFamily="18" charset="0"/>
                <a:ea typeface="宋体" panose="02010600030101010101" pitchFamily="2" charset="-122"/>
                <a:cs typeface="Times New Roman" panose="02020603050405020304" pitchFamily="18" charset="0"/>
              </a:rPr>
              <a:t>α</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，解释</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rPr>
              <a:t>7</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含量异常，就是利用高通量</a:t>
            </a:r>
            <a:r>
              <a:rPr lang="zh-CN" altLang="en-US" dirty="0">
                <a:latin typeface="Times New Roman" panose="02020603050405020304" pitchFamily="18" charset="0"/>
                <a:ea typeface="+mn-ea"/>
                <a:cs typeface="Times New Roman" panose="02020603050405020304" pitchFamily="18" charset="0"/>
              </a:rPr>
              <a:t>共振区中子与</a:t>
            </a:r>
            <a:r>
              <a:rPr lang="en-US" altLang="zh-CN" dirty="0">
                <a:latin typeface="Times New Roman" panose="02020603050405020304" pitchFamily="18" charset="0"/>
                <a:ea typeface="+mn-ea"/>
                <a:cs typeface="Times New Roman" panose="02020603050405020304" pitchFamily="18" charset="0"/>
              </a:rPr>
              <a:t>7Be</a:t>
            </a:r>
            <a:r>
              <a:rPr lang="zh-CN" altLang="en-US" dirty="0">
                <a:latin typeface="Times New Roman" panose="02020603050405020304" pitchFamily="18" charset="0"/>
                <a:ea typeface="+mn-ea"/>
                <a:cs typeface="Times New Roman" panose="02020603050405020304" pitchFamily="18" charset="0"/>
              </a:rPr>
              <a:t>靶开展研究工作</a:t>
            </a:r>
            <a:endParaRPr lang="en-US" altLang="zh-CN" dirty="0">
              <a:latin typeface="Times New Roman" panose="02020603050405020304" pitchFamily="18" charset="0"/>
              <a:ea typeface="+mn-ea"/>
              <a:cs typeface="Times New Roman" panose="02020603050405020304" pitchFamily="18" charset="0"/>
            </a:endParaRPr>
          </a:p>
          <a:p>
            <a:r>
              <a:rPr lang="en-US" altLang="zh-CN" dirty="0">
                <a:latin typeface="Times New Roman" panose="02020603050405020304" pitchFamily="18" charset="0"/>
                <a:ea typeface="+mn-ea"/>
                <a:cs typeface="Times New Roman" panose="02020603050405020304" pitchFamily="18" charset="0"/>
              </a:rPr>
              <a:t>Back-n</a:t>
            </a:r>
            <a:r>
              <a:rPr lang="zh-CN" altLang="en-US" dirty="0">
                <a:latin typeface="Times New Roman" panose="02020603050405020304" pitchFamily="18" charset="0"/>
                <a:ea typeface="+mn-ea"/>
                <a:cs typeface="Times New Roman" panose="02020603050405020304" pitchFamily="18" charset="0"/>
              </a:rPr>
              <a:t>在共振区的通量相对</a:t>
            </a:r>
            <a:r>
              <a:rPr lang="en-US" altLang="zh-CN" dirty="0" err="1">
                <a:latin typeface="Times New Roman" panose="02020603050405020304" pitchFamily="18" charset="0"/>
                <a:ea typeface="+mn-ea"/>
                <a:cs typeface="Times New Roman" panose="02020603050405020304" pitchFamily="18" charset="0"/>
              </a:rPr>
              <a:t>ntof</a:t>
            </a:r>
            <a:r>
              <a:rPr lang="zh-CN" altLang="en-US" dirty="0">
                <a:latin typeface="Times New Roman" panose="02020603050405020304" pitchFamily="18" charset="0"/>
                <a:ea typeface="+mn-ea"/>
                <a:cs typeface="Times New Roman" panose="02020603050405020304" pitchFamily="18" charset="0"/>
              </a:rPr>
              <a:t>更高，为该方面研究提供了更好的基础</a:t>
            </a:r>
            <a:endParaRPr lang="zh-CN" altLang="en-US" dirty="0"/>
          </a:p>
        </p:txBody>
      </p:sp>
      <p:sp>
        <p:nvSpPr>
          <p:cNvPr id="4" name="灯片编号占位符 3"/>
          <p:cNvSpPr>
            <a:spLocks noGrp="1"/>
          </p:cNvSpPr>
          <p:nvPr>
            <p:ph type="sldNum" sz="quarter" idx="5"/>
          </p:nvPr>
        </p:nvSpPr>
        <p:spPr/>
        <p:txBody>
          <a:bodyPr/>
          <a:lstStyle/>
          <a:p>
            <a:fld id="{53F3C9BF-CFCD-4E89-B6BC-C1B862F519E9}" type="slidenum">
              <a:rPr lang="zh-CN" altLang="en-US" smtClean="0"/>
              <a:t>29</a:t>
            </a:fld>
            <a:endParaRPr lang="zh-CN" altLang="en-US"/>
          </a:p>
        </p:txBody>
      </p:sp>
    </p:spTree>
    <p:extLst>
      <p:ext uri="{BB962C8B-B14F-4D97-AF65-F5344CB8AC3E}">
        <p14:creationId xmlns:p14="http://schemas.microsoft.com/office/powerpoint/2010/main" val="486631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p:spPr>
      </p:sp>
      <p:sp>
        <p:nvSpPr>
          <p:cNvPr id="50179" name="备注占位符 2"/>
          <p:cNvSpPr>
            <a:spLocks noGrp="1"/>
          </p:cNvSpPr>
          <p:nvPr>
            <p:ph type="body" idx="1"/>
          </p:nvPr>
        </p:nvSpPr>
        <p:spPr bwMode="auto">
          <a:noFill/>
        </p:spPr>
        <p:txBody>
          <a:bodyPr wrap="square" numCol="1" anchor="t" anchorCtr="0" compatLnSpc="1"/>
          <a:lstStyle/>
          <a:p>
            <a:endParaRPr lang="zh-CN" altLang="en-US">
              <a:latin typeface="Arial" panose="020B0604020202020204" pitchFamily="34" charset="0"/>
            </a:endParaRPr>
          </a:p>
        </p:txBody>
      </p:sp>
      <p:sp>
        <p:nvSpPr>
          <p:cNvPr id="50180" name="幻灯片编号占位符 3"/>
          <p:cNvSpPr>
            <a:spLocks noGrp="1"/>
          </p:cNvSpPr>
          <p:nvPr>
            <p:ph type="sldNum" sz="quarter" idx="5"/>
          </p:nvPr>
        </p:nvSpPr>
        <p:spPr bwMode="auto">
          <a:noFill/>
          <a:ln>
            <a:miter lim="800000"/>
          </a:ln>
        </p:spPr>
        <p:txBody>
          <a:bodyPr/>
          <a:lstStyle/>
          <a:p>
            <a:fld id="{46FB6697-6D2E-42F1-9D26-0FD360393D12}" type="slidenum">
              <a:rPr lang="en-US" altLang="zh-CN">
                <a:solidFill>
                  <a:srgbClr val="000000"/>
                </a:solidFill>
              </a:rPr>
              <a:t>38</a:t>
            </a:fld>
            <a:endParaRPr lang="en-US" altLang="zh-CN">
              <a:solidFill>
                <a:srgbClr val="000000"/>
              </a:solidFill>
            </a:endParaRPr>
          </a:p>
        </p:txBody>
      </p:sp>
    </p:spTree>
    <p:extLst>
      <p:ext uri="{BB962C8B-B14F-4D97-AF65-F5344CB8AC3E}">
        <p14:creationId xmlns:p14="http://schemas.microsoft.com/office/powerpoint/2010/main" val="12543583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流程图: 文档 6">
            <a:extLst>
              <a:ext uri="{FF2B5EF4-FFF2-40B4-BE49-F238E27FC236}">
                <a16:creationId xmlns:a16="http://schemas.microsoft.com/office/drawing/2014/main" id="{40CD4653-23ED-4F49-882C-3CD7B148CB9D}"/>
              </a:ext>
            </a:extLst>
          </p:cNvPr>
          <p:cNvSpPr/>
          <p:nvPr/>
        </p:nvSpPr>
        <p:spPr>
          <a:xfrm>
            <a:off x="0" y="-6350"/>
            <a:ext cx="12192000" cy="4321175"/>
          </a:xfrm>
          <a:prstGeom prst="flowChartDocument">
            <a:avLst/>
          </a:prstGeom>
          <a:blipFill dpi="0" rotWithShape="1">
            <a:blip r:embed="rId2">
              <a:extLst>
                <a:ext uri="{BEBA8EAE-BF5A-486C-A8C5-ECC9F3942E4B}">
                  <a14:imgProps xmlns:a14="http://schemas.microsoft.com/office/drawing/2010/main">
                    <a14:imgLayer r:embed="rId3">
                      <a14:imgEffect>
                        <a14:saturation sat="102000"/>
                      </a14:imgEffect>
                    </a14:imgLayer>
                  </a14:imgProps>
                </a:ext>
              </a:extLst>
            </a:blip>
            <a:srcRect/>
            <a:stretch>
              <a:fillRect l="-2073" r="1" b="-619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日期占位符 3">
            <a:extLst>
              <a:ext uri="{FF2B5EF4-FFF2-40B4-BE49-F238E27FC236}">
                <a16:creationId xmlns:a16="http://schemas.microsoft.com/office/drawing/2014/main" id="{31115FD0-AB32-4767-A1D2-B9868D699C39}"/>
              </a:ext>
            </a:extLst>
          </p:cNvPr>
          <p:cNvSpPr>
            <a:spLocks noGrp="1"/>
          </p:cNvSpPr>
          <p:nvPr>
            <p:ph type="dt" sz="half" idx="10"/>
          </p:nvPr>
        </p:nvSpPr>
        <p:spPr/>
        <p:txBody>
          <a:bodyPr/>
          <a:lstStyle/>
          <a:p>
            <a:r>
              <a:rPr lang="en-US" altLang="zh-CN"/>
              <a:t>2023/5/14</a:t>
            </a:r>
            <a:endParaRPr lang="zh-CN" altLang="en-US"/>
          </a:p>
        </p:txBody>
      </p:sp>
      <p:sp>
        <p:nvSpPr>
          <p:cNvPr id="5" name="页脚占位符 4">
            <a:extLst>
              <a:ext uri="{FF2B5EF4-FFF2-40B4-BE49-F238E27FC236}">
                <a16:creationId xmlns:a16="http://schemas.microsoft.com/office/drawing/2014/main" id="{C8D27DAB-1400-4235-8623-F3F581407E3B}"/>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55780CDC-D444-40AF-9A3C-8393C0D9D786}"/>
              </a:ext>
            </a:extLst>
          </p:cNvPr>
          <p:cNvSpPr>
            <a:spLocks noGrp="1"/>
          </p:cNvSpPr>
          <p:nvPr>
            <p:ph type="sldNum" sz="quarter" idx="12"/>
          </p:nvPr>
        </p:nvSpPr>
        <p:spPr/>
        <p:txBody>
          <a:bodyPr/>
          <a:lstStyle/>
          <a:p>
            <a:fld id="{3E0BCE7E-9565-4515-9C4E-5B4E2AD8AE0F}" type="slidenum">
              <a:rPr lang="zh-CN" altLang="en-US" smtClean="0"/>
              <a:t>‹#›</a:t>
            </a:fld>
            <a:endParaRPr lang="zh-CN" altLang="en-US"/>
          </a:p>
        </p:txBody>
      </p:sp>
      <p:sp>
        <p:nvSpPr>
          <p:cNvPr id="3" name="副标题 2">
            <a:extLst>
              <a:ext uri="{FF2B5EF4-FFF2-40B4-BE49-F238E27FC236}">
                <a16:creationId xmlns:a16="http://schemas.microsoft.com/office/drawing/2014/main" id="{22631902-42F3-44BA-8455-BA2B3F8023CA}"/>
              </a:ext>
            </a:extLst>
          </p:cNvPr>
          <p:cNvSpPr>
            <a:spLocks noGrp="1"/>
          </p:cNvSpPr>
          <p:nvPr>
            <p:ph type="subTitle" idx="1"/>
          </p:nvPr>
        </p:nvSpPr>
        <p:spPr>
          <a:xfrm>
            <a:off x="156881" y="5190367"/>
            <a:ext cx="8543366" cy="59127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9" name="流程图: 文档 8">
            <a:extLst>
              <a:ext uri="{FF2B5EF4-FFF2-40B4-BE49-F238E27FC236}">
                <a16:creationId xmlns:a16="http://schemas.microsoft.com/office/drawing/2014/main" id="{C0BBE66B-3C97-3767-A94C-CD0CEF39D245}"/>
              </a:ext>
            </a:extLst>
          </p:cNvPr>
          <p:cNvSpPr/>
          <p:nvPr/>
        </p:nvSpPr>
        <p:spPr>
          <a:xfrm>
            <a:off x="0" y="-6351"/>
            <a:ext cx="12192000" cy="4525011"/>
          </a:xfrm>
          <a:prstGeom prst="flowChartDocument">
            <a:avLst/>
          </a:prstGeom>
          <a:gradFill>
            <a:gsLst>
              <a:gs pos="0">
                <a:schemeClr val="accent1">
                  <a:lumMod val="5000"/>
                  <a:lumOff val="95000"/>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E254B470-67A7-4890-9AD7-96A2274040EC}"/>
              </a:ext>
            </a:extLst>
          </p:cNvPr>
          <p:cNvSpPr>
            <a:spLocks noGrp="1"/>
          </p:cNvSpPr>
          <p:nvPr>
            <p:ph type="ctrTitle"/>
          </p:nvPr>
        </p:nvSpPr>
        <p:spPr>
          <a:xfrm>
            <a:off x="156881" y="4116959"/>
            <a:ext cx="9426390" cy="934642"/>
          </a:xfrm>
        </p:spPr>
        <p:txBody>
          <a:bodyPr anchor="b">
            <a:normAutofit/>
          </a:bodyPr>
          <a:lstStyle>
            <a:lvl1pPr algn="l">
              <a:defRPr sz="5400"/>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72460376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00489F-8848-45F4-BB8E-9AB6657F292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D0EF91-73A4-4DE0-9845-B6506F28377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CD7870-49F6-4D0E-898F-CB48E2B6CC8E}"/>
              </a:ext>
            </a:extLst>
          </p:cNvPr>
          <p:cNvSpPr>
            <a:spLocks noGrp="1"/>
          </p:cNvSpPr>
          <p:nvPr>
            <p:ph type="dt" sz="half" idx="10"/>
          </p:nvPr>
        </p:nvSpPr>
        <p:spPr/>
        <p:txBody>
          <a:bodyPr/>
          <a:lstStyle/>
          <a:p>
            <a:r>
              <a:rPr lang="en-US" altLang="zh-CN"/>
              <a:t>2023/5/14</a:t>
            </a:r>
            <a:endParaRPr lang="zh-CN" altLang="en-US"/>
          </a:p>
        </p:txBody>
      </p:sp>
      <p:sp>
        <p:nvSpPr>
          <p:cNvPr id="5" name="页脚占位符 4">
            <a:extLst>
              <a:ext uri="{FF2B5EF4-FFF2-40B4-BE49-F238E27FC236}">
                <a16:creationId xmlns:a16="http://schemas.microsoft.com/office/drawing/2014/main" id="{05B88116-0351-4708-A562-8B0B4B080946}"/>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97B76D8E-FB4E-4150-AF49-01ECCF1D5CF1}"/>
              </a:ext>
            </a:extLst>
          </p:cNvPr>
          <p:cNvSpPr>
            <a:spLocks noGrp="1"/>
          </p:cNvSpPr>
          <p:nvPr>
            <p:ph type="sldNum" sz="quarter" idx="12"/>
          </p:nvPr>
        </p:nvSpPr>
        <p:spPr/>
        <p:txBody>
          <a:bodyPr/>
          <a:lstStyle/>
          <a:p>
            <a:fld id="{3E0BCE7E-9565-4515-9C4E-5B4E2AD8AE0F}" type="slidenum">
              <a:rPr lang="zh-CN" altLang="en-US" smtClean="0"/>
              <a:t>‹#›</a:t>
            </a:fld>
            <a:endParaRPr lang="zh-CN" altLang="en-US"/>
          </a:p>
        </p:txBody>
      </p:sp>
    </p:spTree>
    <p:extLst>
      <p:ext uri="{BB962C8B-B14F-4D97-AF65-F5344CB8AC3E}">
        <p14:creationId xmlns:p14="http://schemas.microsoft.com/office/powerpoint/2010/main" val="36762345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E18F9CC-D49E-4439-B2F6-D74F112CF9A8}"/>
              </a:ext>
            </a:extLst>
          </p:cNvPr>
          <p:cNvSpPr>
            <a:spLocks noGrp="1"/>
          </p:cNvSpPr>
          <p:nvPr>
            <p:ph type="title" orient="vert"/>
          </p:nvPr>
        </p:nvSpPr>
        <p:spPr>
          <a:xfrm>
            <a:off x="8724900" y="365125"/>
            <a:ext cx="2628900" cy="5811838"/>
          </a:xfrm>
        </p:spPr>
        <p:txBody>
          <a:bodyPr vert="eaVert">
            <a:normAutofit/>
          </a:bodyPr>
          <a:lstStyle>
            <a:lvl1pPr>
              <a:defRPr sz="3600"/>
            </a:lvl1pPr>
          </a:lstStyle>
          <a:p>
            <a:r>
              <a:rPr lang="zh-CN" altLang="en-US"/>
              <a:t>单击此处编辑母版标题样式</a:t>
            </a:r>
            <a:endParaRPr lang="zh-CN" altLang="en-US" dirty="0"/>
          </a:p>
        </p:txBody>
      </p:sp>
      <p:sp>
        <p:nvSpPr>
          <p:cNvPr id="3" name="竖排文字占位符 2">
            <a:extLst>
              <a:ext uri="{FF2B5EF4-FFF2-40B4-BE49-F238E27FC236}">
                <a16:creationId xmlns:a16="http://schemas.microsoft.com/office/drawing/2014/main" id="{4DA94CD6-6280-4280-A2FE-F2CC8A1AA16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16A9BC-747B-4ECD-9576-58C90F8CBE27}"/>
              </a:ext>
            </a:extLst>
          </p:cNvPr>
          <p:cNvSpPr>
            <a:spLocks noGrp="1"/>
          </p:cNvSpPr>
          <p:nvPr>
            <p:ph type="dt" sz="half" idx="10"/>
          </p:nvPr>
        </p:nvSpPr>
        <p:spPr/>
        <p:txBody>
          <a:bodyPr/>
          <a:lstStyle/>
          <a:p>
            <a:r>
              <a:rPr lang="en-US" altLang="zh-CN"/>
              <a:t>2023/5/14</a:t>
            </a:r>
            <a:endParaRPr lang="zh-CN" altLang="en-US"/>
          </a:p>
        </p:txBody>
      </p:sp>
      <p:sp>
        <p:nvSpPr>
          <p:cNvPr id="5" name="页脚占位符 4">
            <a:extLst>
              <a:ext uri="{FF2B5EF4-FFF2-40B4-BE49-F238E27FC236}">
                <a16:creationId xmlns:a16="http://schemas.microsoft.com/office/drawing/2014/main" id="{26E6E168-76C5-4203-8A63-54980D4B075B}"/>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458DB4C9-4A8F-48F2-8D8E-DFC8298CDD40}"/>
              </a:ext>
            </a:extLst>
          </p:cNvPr>
          <p:cNvSpPr>
            <a:spLocks noGrp="1"/>
          </p:cNvSpPr>
          <p:nvPr>
            <p:ph type="sldNum" sz="quarter" idx="12"/>
          </p:nvPr>
        </p:nvSpPr>
        <p:spPr/>
        <p:txBody>
          <a:bodyPr/>
          <a:lstStyle/>
          <a:p>
            <a:fld id="{3E0BCE7E-9565-4515-9C4E-5B4E2AD8AE0F}" type="slidenum">
              <a:rPr lang="zh-CN" altLang="en-US" smtClean="0"/>
              <a:t>‹#›</a:t>
            </a:fld>
            <a:endParaRPr lang="zh-CN" altLang="en-US"/>
          </a:p>
        </p:txBody>
      </p:sp>
    </p:spTree>
    <p:extLst>
      <p:ext uri="{BB962C8B-B14F-4D97-AF65-F5344CB8AC3E}">
        <p14:creationId xmlns:p14="http://schemas.microsoft.com/office/powerpoint/2010/main" val="1987192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39BEA-D704-4798-A501-EB5EECEF97AB}"/>
              </a:ext>
            </a:extLst>
          </p:cNvPr>
          <p:cNvSpPr>
            <a:spLocks noGrp="1"/>
          </p:cNvSpPr>
          <p:nvPr>
            <p:ph type="title"/>
          </p:nvPr>
        </p:nvSpPr>
        <p:spPr>
          <a:xfrm>
            <a:off x="216000" y="0"/>
            <a:ext cx="10515600" cy="1325563"/>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36AACB-784F-415F-8441-8C0A81BBAA8C}"/>
              </a:ext>
            </a:extLst>
          </p:cNvPr>
          <p:cNvSpPr>
            <a:spLocks noGrp="1"/>
          </p:cNvSpPr>
          <p:nvPr>
            <p:ph idx="1"/>
          </p:nvPr>
        </p:nvSpPr>
        <p:spPr>
          <a:xfrm>
            <a:off x="216000" y="1337703"/>
            <a:ext cx="11747400" cy="454762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E0808B-4C7C-4F52-9295-C299C393A54A}"/>
              </a:ext>
            </a:extLst>
          </p:cNvPr>
          <p:cNvSpPr>
            <a:spLocks noGrp="1"/>
          </p:cNvSpPr>
          <p:nvPr>
            <p:ph type="dt" sz="half" idx="10"/>
          </p:nvPr>
        </p:nvSpPr>
        <p:spPr/>
        <p:txBody>
          <a:bodyPr/>
          <a:lstStyle/>
          <a:p>
            <a:r>
              <a:rPr lang="en-US" altLang="zh-CN"/>
              <a:t>2023/5/14</a:t>
            </a:r>
            <a:endParaRPr lang="zh-CN" altLang="en-US"/>
          </a:p>
        </p:txBody>
      </p:sp>
      <p:sp>
        <p:nvSpPr>
          <p:cNvPr id="5" name="页脚占位符 4">
            <a:extLst>
              <a:ext uri="{FF2B5EF4-FFF2-40B4-BE49-F238E27FC236}">
                <a16:creationId xmlns:a16="http://schemas.microsoft.com/office/drawing/2014/main" id="{76068995-11ED-4743-B221-DE7A02E10070}"/>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CF7C9D5C-DF6B-4105-8094-3C2F6EDEECFF}"/>
              </a:ext>
            </a:extLst>
          </p:cNvPr>
          <p:cNvSpPr>
            <a:spLocks noGrp="1"/>
          </p:cNvSpPr>
          <p:nvPr>
            <p:ph type="sldNum" sz="quarter" idx="12"/>
          </p:nvPr>
        </p:nvSpPr>
        <p:spPr/>
        <p:txBody>
          <a:bodyPr/>
          <a:lstStyle/>
          <a:p>
            <a:fld id="{3E0BCE7E-9565-4515-9C4E-5B4E2AD8AE0F}" type="slidenum">
              <a:rPr lang="zh-CN" altLang="en-US" smtClean="0"/>
              <a:t>‹#›</a:t>
            </a:fld>
            <a:endParaRPr lang="zh-CN" altLang="en-US"/>
          </a:p>
        </p:txBody>
      </p:sp>
    </p:spTree>
    <p:extLst>
      <p:ext uri="{BB962C8B-B14F-4D97-AF65-F5344CB8AC3E}">
        <p14:creationId xmlns:p14="http://schemas.microsoft.com/office/powerpoint/2010/main" val="35483128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DD89E-1AFA-46E5-BE35-E7BD9E7C8E31}"/>
              </a:ext>
            </a:extLst>
          </p:cNvPr>
          <p:cNvSpPr>
            <a:spLocks noGrp="1"/>
          </p:cNvSpPr>
          <p:nvPr>
            <p:ph type="title"/>
          </p:nvPr>
        </p:nvSpPr>
        <p:spPr>
          <a:xfrm>
            <a:off x="831850" y="1709738"/>
            <a:ext cx="10515600" cy="2852737"/>
          </a:xfrm>
        </p:spPr>
        <p:txBody>
          <a:bodyPr anchor="b">
            <a:normAutofit/>
          </a:bodyPr>
          <a:lstStyle>
            <a:lvl1pPr>
              <a:defRPr sz="4800"/>
            </a:lvl1pPr>
          </a:lstStyle>
          <a:p>
            <a:r>
              <a:rPr lang="zh-CN" altLang="en-US"/>
              <a:t>单击此处编辑母版标题样式</a:t>
            </a:r>
            <a:endParaRPr lang="zh-CN" altLang="en-US" dirty="0"/>
          </a:p>
        </p:txBody>
      </p:sp>
      <p:sp>
        <p:nvSpPr>
          <p:cNvPr id="3" name="文本占位符 2">
            <a:extLst>
              <a:ext uri="{FF2B5EF4-FFF2-40B4-BE49-F238E27FC236}">
                <a16:creationId xmlns:a16="http://schemas.microsoft.com/office/drawing/2014/main" id="{F32DBFDD-C7D9-49A7-91E2-FC3139ED7E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8B565AB-DA16-41CA-9B37-1A8952E0130A}"/>
              </a:ext>
            </a:extLst>
          </p:cNvPr>
          <p:cNvSpPr>
            <a:spLocks noGrp="1"/>
          </p:cNvSpPr>
          <p:nvPr>
            <p:ph type="dt" sz="half" idx="10"/>
          </p:nvPr>
        </p:nvSpPr>
        <p:spPr/>
        <p:txBody>
          <a:bodyPr/>
          <a:lstStyle/>
          <a:p>
            <a:r>
              <a:rPr lang="en-US" altLang="zh-CN"/>
              <a:t>2023/5/14</a:t>
            </a:r>
            <a:endParaRPr lang="zh-CN" altLang="en-US"/>
          </a:p>
        </p:txBody>
      </p:sp>
      <p:sp>
        <p:nvSpPr>
          <p:cNvPr id="5" name="页脚占位符 4">
            <a:extLst>
              <a:ext uri="{FF2B5EF4-FFF2-40B4-BE49-F238E27FC236}">
                <a16:creationId xmlns:a16="http://schemas.microsoft.com/office/drawing/2014/main" id="{93ACE038-0D61-431B-9DE5-89A2C4C047C4}"/>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6A098B0E-0BDB-41D2-BC99-C82EF4929C21}"/>
              </a:ext>
            </a:extLst>
          </p:cNvPr>
          <p:cNvSpPr>
            <a:spLocks noGrp="1"/>
          </p:cNvSpPr>
          <p:nvPr>
            <p:ph type="sldNum" sz="quarter" idx="12"/>
          </p:nvPr>
        </p:nvSpPr>
        <p:spPr/>
        <p:txBody>
          <a:bodyPr/>
          <a:lstStyle/>
          <a:p>
            <a:fld id="{3E0BCE7E-9565-4515-9C4E-5B4E2AD8AE0F}" type="slidenum">
              <a:rPr lang="zh-CN" altLang="en-US" smtClean="0"/>
              <a:t>‹#›</a:t>
            </a:fld>
            <a:endParaRPr lang="zh-CN" altLang="en-US"/>
          </a:p>
        </p:txBody>
      </p:sp>
    </p:spTree>
    <p:extLst>
      <p:ext uri="{BB962C8B-B14F-4D97-AF65-F5344CB8AC3E}">
        <p14:creationId xmlns:p14="http://schemas.microsoft.com/office/powerpoint/2010/main" val="4927092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DD0EC-8C63-424E-9DCC-CED008DCE0EE}"/>
              </a:ext>
            </a:extLst>
          </p:cNvPr>
          <p:cNvSpPr>
            <a:spLocks noGrp="1"/>
          </p:cNvSpPr>
          <p:nvPr>
            <p:ph type="title"/>
          </p:nvPr>
        </p:nvSpPr>
        <p:spPr>
          <a:xfrm>
            <a:off x="216000" y="0"/>
            <a:ext cx="10515600" cy="1325563"/>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2DB1579-A8FC-4743-B450-C9ABB17EDB56}"/>
              </a:ext>
            </a:extLst>
          </p:cNvPr>
          <p:cNvSpPr>
            <a:spLocks noGrp="1"/>
          </p:cNvSpPr>
          <p:nvPr>
            <p:ph sz="half" idx="1"/>
          </p:nvPr>
        </p:nvSpPr>
        <p:spPr>
          <a:xfrm>
            <a:off x="216000" y="1328738"/>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2340CF1-D591-4121-981D-CE67D2F04566}"/>
              </a:ext>
            </a:extLst>
          </p:cNvPr>
          <p:cNvSpPr>
            <a:spLocks noGrp="1"/>
          </p:cNvSpPr>
          <p:nvPr>
            <p:ph sz="half" idx="2"/>
          </p:nvPr>
        </p:nvSpPr>
        <p:spPr>
          <a:xfrm>
            <a:off x="5550000" y="1328738"/>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36C029-0EF1-4112-A226-80661BB2C595}"/>
              </a:ext>
            </a:extLst>
          </p:cNvPr>
          <p:cNvSpPr>
            <a:spLocks noGrp="1"/>
          </p:cNvSpPr>
          <p:nvPr>
            <p:ph type="dt" sz="half" idx="10"/>
          </p:nvPr>
        </p:nvSpPr>
        <p:spPr/>
        <p:txBody>
          <a:bodyPr/>
          <a:lstStyle/>
          <a:p>
            <a:r>
              <a:rPr lang="en-US" altLang="zh-CN"/>
              <a:t>2023/5/14</a:t>
            </a:r>
            <a:endParaRPr lang="zh-CN" altLang="en-US"/>
          </a:p>
        </p:txBody>
      </p:sp>
      <p:sp>
        <p:nvSpPr>
          <p:cNvPr id="6" name="页脚占位符 5">
            <a:extLst>
              <a:ext uri="{FF2B5EF4-FFF2-40B4-BE49-F238E27FC236}">
                <a16:creationId xmlns:a16="http://schemas.microsoft.com/office/drawing/2014/main" id="{51DB3E20-2363-4670-8BBB-CA1867353DA1}"/>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7" name="灯片编号占位符 6">
            <a:extLst>
              <a:ext uri="{FF2B5EF4-FFF2-40B4-BE49-F238E27FC236}">
                <a16:creationId xmlns:a16="http://schemas.microsoft.com/office/drawing/2014/main" id="{FBB56527-F699-426C-B4A8-326A41F07485}"/>
              </a:ext>
            </a:extLst>
          </p:cNvPr>
          <p:cNvSpPr>
            <a:spLocks noGrp="1"/>
          </p:cNvSpPr>
          <p:nvPr>
            <p:ph type="sldNum" sz="quarter" idx="12"/>
          </p:nvPr>
        </p:nvSpPr>
        <p:spPr/>
        <p:txBody>
          <a:bodyPr/>
          <a:lstStyle/>
          <a:p>
            <a:fld id="{3E0BCE7E-9565-4515-9C4E-5B4E2AD8AE0F}" type="slidenum">
              <a:rPr lang="zh-CN" altLang="en-US" smtClean="0"/>
              <a:t>‹#›</a:t>
            </a:fld>
            <a:endParaRPr lang="zh-CN" altLang="en-US"/>
          </a:p>
        </p:txBody>
      </p:sp>
    </p:spTree>
    <p:extLst>
      <p:ext uri="{BB962C8B-B14F-4D97-AF65-F5344CB8AC3E}">
        <p14:creationId xmlns:p14="http://schemas.microsoft.com/office/powerpoint/2010/main" val="15410828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673D9-CB43-452E-908B-46243D40B012}"/>
              </a:ext>
            </a:extLst>
          </p:cNvPr>
          <p:cNvSpPr>
            <a:spLocks noGrp="1"/>
          </p:cNvSpPr>
          <p:nvPr>
            <p:ph type="title"/>
          </p:nvPr>
        </p:nvSpPr>
        <p:spPr>
          <a:xfrm>
            <a:off x="216000" y="0"/>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DC0C739-64DC-42D7-B493-AECF718CE227}"/>
              </a:ext>
            </a:extLst>
          </p:cNvPr>
          <p:cNvSpPr>
            <a:spLocks noGrp="1"/>
          </p:cNvSpPr>
          <p:nvPr>
            <p:ph type="body" idx="1"/>
          </p:nvPr>
        </p:nvSpPr>
        <p:spPr>
          <a:xfrm>
            <a:off x="216000" y="134302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BF49F53-BFCE-4330-B731-9B21CD203C20}"/>
              </a:ext>
            </a:extLst>
          </p:cNvPr>
          <p:cNvSpPr>
            <a:spLocks noGrp="1"/>
          </p:cNvSpPr>
          <p:nvPr>
            <p:ph sz="half" idx="2"/>
          </p:nvPr>
        </p:nvSpPr>
        <p:spPr>
          <a:xfrm>
            <a:off x="216000" y="2166938"/>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E1226F-D857-4426-8063-D3D0D1AB3684}"/>
              </a:ext>
            </a:extLst>
          </p:cNvPr>
          <p:cNvSpPr>
            <a:spLocks noGrp="1"/>
          </p:cNvSpPr>
          <p:nvPr>
            <p:ph type="body" sz="quarter" idx="3"/>
          </p:nvPr>
        </p:nvSpPr>
        <p:spPr>
          <a:xfrm>
            <a:off x="5548412" y="13255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91B639-EE7B-405F-BD58-C956816CDDD1}"/>
              </a:ext>
            </a:extLst>
          </p:cNvPr>
          <p:cNvSpPr>
            <a:spLocks noGrp="1"/>
          </p:cNvSpPr>
          <p:nvPr>
            <p:ph sz="quarter" idx="4"/>
          </p:nvPr>
        </p:nvSpPr>
        <p:spPr>
          <a:xfrm>
            <a:off x="5548412" y="21494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E151F06-E539-4AE1-B203-70D7F69BC987}"/>
              </a:ext>
            </a:extLst>
          </p:cNvPr>
          <p:cNvSpPr>
            <a:spLocks noGrp="1"/>
          </p:cNvSpPr>
          <p:nvPr>
            <p:ph type="dt" sz="half" idx="10"/>
          </p:nvPr>
        </p:nvSpPr>
        <p:spPr/>
        <p:txBody>
          <a:bodyPr/>
          <a:lstStyle/>
          <a:p>
            <a:r>
              <a:rPr lang="en-US" altLang="zh-CN"/>
              <a:t>2023/5/14</a:t>
            </a:r>
            <a:endParaRPr lang="zh-CN" altLang="en-US"/>
          </a:p>
        </p:txBody>
      </p:sp>
      <p:sp>
        <p:nvSpPr>
          <p:cNvPr id="8" name="页脚占位符 7">
            <a:extLst>
              <a:ext uri="{FF2B5EF4-FFF2-40B4-BE49-F238E27FC236}">
                <a16:creationId xmlns:a16="http://schemas.microsoft.com/office/drawing/2014/main" id="{C1ADE5F7-97FA-4AB9-BFD0-9FF8374F02FA}"/>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9" name="灯片编号占位符 8">
            <a:extLst>
              <a:ext uri="{FF2B5EF4-FFF2-40B4-BE49-F238E27FC236}">
                <a16:creationId xmlns:a16="http://schemas.microsoft.com/office/drawing/2014/main" id="{99680D7A-C1A5-4DB6-BE63-4AD78D09914E}"/>
              </a:ext>
            </a:extLst>
          </p:cNvPr>
          <p:cNvSpPr>
            <a:spLocks noGrp="1"/>
          </p:cNvSpPr>
          <p:nvPr>
            <p:ph type="sldNum" sz="quarter" idx="12"/>
          </p:nvPr>
        </p:nvSpPr>
        <p:spPr/>
        <p:txBody>
          <a:bodyPr/>
          <a:lstStyle/>
          <a:p>
            <a:fld id="{3E0BCE7E-9565-4515-9C4E-5B4E2AD8AE0F}" type="slidenum">
              <a:rPr lang="zh-CN" altLang="en-US" smtClean="0"/>
              <a:t>‹#›</a:t>
            </a:fld>
            <a:endParaRPr lang="zh-CN" altLang="en-US"/>
          </a:p>
        </p:txBody>
      </p:sp>
    </p:spTree>
    <p:extLst>
      <p:ext uri="{BB962C8B-B14F-4D97-AF65-F5344CB8AC3E}">
        <p14:creationId xmlns:p14="http://schemas.microsoft.com/office/powerpoint/2010/main" val="41619449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7C960-84A0-4C2C-B533-80C555B5AC5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E99A6C1-3407-43AD-8D6E-953B0D2E4798}"/>
              </a:ext>
            </a:extLst>
          </p:cNvPr>
          <p:cNvSpPr>
            <a:spLocks noGrp="1"/>
          </p:cNvSpPr>
          <p:nvPr>
            <p:ph type="dt" sz="half" idx="10"/>
          </p:nvPr>
        </p:nvSpPr>
        <p:spPr/>
        <p:txBody>
          <a:bodyPr/>
          <a:lstStyle/>
          <a:p>
            <a:r>
              <a:rPr lang="en-US" altLang="zh-CN"/>
              <a:t>2023/5/14</a:t>
            </a:r>
            <a:endParaRPr lang="zh-CN" altLang="en-US"/>
          </a:p>
        </p:txBody>
      </p:sp>
      <p:sp>
        <p:nvSpPr>
          <p:cNvPr id="4" name="页脚占位符 3">
            <a:extLst>
              <a:ext uri="{FF2B5EF4-FFF2-40B4-BE49-F238E27FC236}">
                <a16:creationId xmlns:a16="http://schemas.microsoft.com/office/drawing/2014/main" id="{0383F705-5996-46C0-B6F1-440DD3626D84}"/>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5" name="灯片编号占位符 4">
            <a:extLst>
              <a:ext uri="{FF2B5EF4-FFF2-40B4-BE49-F238E27FC236}">
                <a16:creationId xmlns:a16="http://schemas.microsoft.com/office/drawing/2014/main" id="{E3CEAC7A-5095-4A89-8965-65F51D460BBB}"/>
              </a:ext>
            </a:extLst>
          </p:cNvPr>
          <p:cNvSpPr>
            <a:spLocks noGrp="1"/>
          </p:cNvSpPr>
          <p:nvPr>
            <p:ph type="sldNum" sz="quarter" idx="12"/>
          </p:nvPr>
        </p:nvSpPr>
        <p:spPr/>
        <p:txBody>
          <a:bodyPr/>
          <a:lstStyle/>
          <a:p>
            <a:fld id="{3E0BCE7E-9565-4515-9C4E-5B4E2AD8AE0F}" type="slidenum">
              <a:rPr lang="zh-CN" altLang="en-US" smtClean="0"/>
              <a:t>‹#›</a:t>
            </a:fld>
            <a:endParaRPr lang="zh-CN" altLang="en-US"/>
          </a:p>
        </p:txBody>
      </p:sp>
    </p:spTree>
    <p:extLst>
      <p:ext uri="{BB962C8B-B14F-4D97-AF65-F5344CB8AC3E}">
        <p14:creationId xmlns:p14="http://schemas.microsoft.com/office/powerpoint/2010/main" val="24791941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281862-E842-4EFE-B74B-B6B24DB4800E}"/>
              </a:ext>
            </a:extLst>
          </p:cNvPr>
          <p:cNvSpPr>
            <a:spLocks noGrp="1"/>
          </p:cNvSpPr>
          <p:nvPr>
            <p:ph type="dt" sz="half" idx="10"/>
          </p:nvPr>
        </p:nvSpPr>
        <p:spPr/>
        <p:txBody>
          <a:bodyPr/>
          <a:lstStyle/>
          <a:p>
            <a:r>
              <a:rPr lang="en-US" altLang="zh-CN"/>
              <a:t>2023/5/14</a:t>
            </a:r>
            <a:endParaRPr lang="zh-CN" altLang="en-US"/>
          </a:p>
        </p:txBody>
      </p:sp>
      <p:sp>
        <p:nvSpPr>
          <p:cNvPr id="3" name="页脚占位符 2">
            <a:extLst>
              <a:ext uri="{FF2B5EF4-FFF2-40B4-BE49-F238E27FC236}">
                <a16:creationId xmlns:a16="http://schemas.microsoft.com/office/drawing/2014/main" id="{8EB2B049-4604-464D-A227-6C38D9FD43AB}"/>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4" name="灯片编号占位符 3">
            <a:extLst>
              <a:ext uri="{FF2B5EF4-FFF2-40B4-BE49-F238E27FC236}">
                <a16:creationId xmlns:a16="http://schemas.microsoft.com/office/drawing/2014/main" id="{EB1A599A-D231-4E1F-9675-9DB9910556F1}"/>
              </a:ext>
            </a:extLst>
          </p:cNvPr>
          <p:cNvSpPr>
            <a:spLocks noGrp="1"/>
          </p:cNvSpPr>
          <p:nvPr>
            <p:ph type="sldNum" sz="quarter" idx="12"/>
          </p:nvPr>
        </p:nvSpPr>
        <p:spPr/>
        <p:txBody>
          <a:bodyPr/>
          <a:lstStyle/>
          <a:p>
            <a:fld id="{3E0BCE7E-9565-4515-9C4E-5B4E2AD8AE0F}" type="slidenum">
              <a:rPr lang="zh-CN" altLang="en-US" smtClean="0"/>
              <a:t>‹#›</a:t>
            </a:fld>
            <a:endParaRPr lang="zh-CN" altLang="en-US"/>
          </a:p>
        </p:txBody>
      </p:sp>
    </p:spTree>
    <p:extLst>
      <p:ext uri="{BB962C8B-B14F-4D97-AF65-F5344CB8AC3E}">
        <p14:creationId xmlns:p14="http://schemas.microsoft.com/office/powerpoint/2010/main" val="2072054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421CC4-210F-488F-A2DF-3A94F53418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7F1815-2966-42F6-B584-7D2561DFE4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378095-92D2-414A-9695-2A947B78D4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9FCBCD9-E4B4-48E9-A3ED-90914E20DF9D}"/>
              </a:ext>
            </a:extLst>
          </p:cNvPr>
          <p:cNvSpPr>
            <a:spLocks noGrp="1"/>
          </p:cNvSpPr>
          <p:nvPr>
            <p:ph type="dt" sz="half" idx="10"/>
          </p:nvPr>
        </p:nvSpPr>
        <p:spPr/>
        <p:txBody>
          <a:bodyPr/>
          <a:lstStyle/>
          <a:p>
            <a:r>
              <a:rPr lang="en-US" altLang="zh-CN"/>
              <a:t>2023/5/14</a:t>
            </a:r>
            <a:endParaRPr lang="zh-CN" altLang="en-US"/>
          </a:p>
        </p:txBody>
      </p:sp>
      <p:sp>
        <p:nvSpPr>
          <p:cNvPr id="6" name="页脚占位符 5">
            <a:extLst>
              <a:ext uri="{FF2B5EF4-FFF2-40B4-BE49-F238E27FC236}">
                <a16:creationId xmlns:a16="http://schemas.microsoft.com/office/drawing/2014/main" id="{11B32553-ADEF-4A39-BE3D-CFBBFF790328}"/>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7" name="灯片编号占位符 6">
            <a:extLst>
              <a:ext uri="{FF2B5EF4-FFF2-40B4-BE49-F238E27FC236}">
                <a16:creationId xmlns:a16="http://schemas.microsoft.com/office/drawing/2014/main" id="{EF2CF807-507B-457E-8710-ADC7B8083D9D}"/>
              </a:ext>
            </a:extLst>
          </p:cNvPr>
          <p:cNvSpPr>
            <a:spLocks noGrp="1"/>
          </p:cNvSpPr>
          <p:nvPr>
            <p:ph type="sldNum" sz="quarter" idx="12"/>
          </p:nvPr>
        </p:nvSpPr>
        <p:spPr/>
        <p:txBody>
          <a:bodyPr/>
          <a:lstStyle/>
          <a:p>
            <a:fld id="{3E0BCE7E-9565-4515-9C4E-5B4E2AD8AE0F}" type="slidenum">
              <a:rPr lang="zh-CN" altLang="en-US" smtClean="0"/>
              <a:t>‹#›</a:t>
            </a:fld>
            <a:endParaRPr lang="zh-CN" altLang="en-US"/>
          </a:p>
        </p:txBody>
      </p:sp>
    </p:spTree>
    <p:extLst>
      <p:ext uri="{BB962C8B-B14F-4D97-AF65-F5344CB8AC3E}">
        <p14:creationId xmlns:p14="http://schemas.microsoft.com/office/powerpoint/2010/main" val="20429006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83DA2-621A-435E-B292-44536A05AB2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5037F90-237E-45B7-A74B-179B465C83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370921F9-892C-4A05-BEE0-C2CB31365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0A7172-B2A1-4222-AC70-605A3722B807}"/>
              </a:ext>
            </a:extLst>
          </p:cNvPr>
          <p:cNvSpPr>
            <a:spLocks noGrp="1"/>
          </p:cNvSpPr>
          <p:nvPr>
            <p:ph type="dt" sz="half" idx="10"/>
          </p:nvPr>
        </p:nvSpPr>
        <p:spPr/>
        <p:txBody>
          <a:bodyPr/>
          <a:lstStyle/>
          <a:p>
            <a:r>
              <a:rPr lang="en-US" altLang="zh-CN"/>
              <a:t>2023/5/14</a:t>
            </a:r>
            <a:endParaRPr lang="zh-CN" altLang="en-US"/>
          </a:p>
        </p:txBody>
      </p:sp>
      <p:sp>
        <p:nvSpPr>
          <p:cNvPr id="6" name="页脚占位符 5">
            <a:extLst>
              <a:ext uri="{FF2B5EF4-FFF2-40B4-BE49-F238E27FC236}">
                <a16:creationId xmlns:a16="http://schemas.microsoft.com/office/drawing/2014/main" id="{2B0C07A7-BCEF-4391-9131-8428F2192735}"/>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7" name="灯片编号占位符 6">
            <a:extLst>
              <a:ext uri="{FF2B5EF4-FFF2-40B4-BE49-F238E27FC236}">
                <a16:creationId xmlns:a16="http://schemas.microsoft.com/office/drawing/2014/main" id="{C071B78F-966E-4425-BB92-E0E3921C3957}"/>
              </a:ext>
            </a:extLst>
          </p:cNvPr>
          <p:cNvSpPr>
            <a:spLocks noGrp="1"/>
          </p:cNvSpPr>
          <p:nvPr>
            <p:ph type="sldNum" sz="quarter" idx="12"/>
          </p:nvPr>
        </p:nvSpPr>
        <p:spPr/>
        <p:txBody>
          <a:bodyPr/>
          <a:lstStyle/>
          <a:p>
            <a:fld id="{3E0BCE7E-9565-4515-9C4E-5B4E2AD8AE0F}" type="slidenum">
              <a:rPr lang="zh-CN" altLang="en-US" smtClean="0"/>
              <a:t>‹#›</a:t>
            </a:fld>
            <a:endParaRPr lang="zh-CN" altLang="en-US"/>
          </a:p>
        </p:txBody>
      </p:sp>
    </p:spTree>
    <p:extLst>
      <p:ext uri="{BB962C8B-B14F-4D97-AF65-F5344CB8AC3E}">
        <p14:creationId xmlns:p14="http://schemas.microsoft.com/office/powerpoint/2010/main" val="11178173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5FB32B-315B-4B98-BC56-59D3F1B83428}"/>
              </a:ext>
            </a:extLst>
          </p:cNvPr>
          <p:cNvSpPr/>
          <p:nvPr/>
        </p:nvSpPr>
        <p:spPr>
          <a:xfrm>
            <a:off x="0" y="6286500"/>
            <a:ext cx="12192000" cy="559360"/>
          </a:xfrm>
          <a:prstGeom prst="rect">
            <a:avLst/>
          </a:prstGeom>
          <a:gradFill>
            <a:gsLst>
              <a:gs pos="0">
                <a:schemeClr val="accent1">
                  <a:lumMod val="5000"/>
                  <a:lumOff val="95000"/>
                  <a:alpha val="47000"/>
                </a:schemeClr>
              </a:gs>
              <a:gs pos="100000">
                <a:schemeClr val="bg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61925602-759F-4675-8FE5-CEFBD85C9A4E}"/>
              </a:ext>
            </a:extLst>
          </p:cNvPr>
          <p:cNvSpPr>
            <a:spLocks noGrp="1"/>
          </p:cNvSpPr>
          <p:nvPr>
            <p:ph type="title"/>
          </p:nvPr>
        </p:nvSpPr>
        <p:spPr>
          <a:xfrm>
            <a:off x="216000" y="0"/>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1EF4575-141F-4C7A-A9C1-D39A15919637}"/>
              </a:ext>
            </a:extLst>
          </p:cNvPr>
          <p:cNvSpPr>
            <a:spLocks noGrp="1"/>
          </p:cNvSpPr>
          <p:nvPr>
            <p:ph type="body" idx="1"/>
          </p:nvPr>
        </p:nvSpPr>
        <p:spPr>
          <a:xfrm>
            <a:off x="216000" y="1337703"/>
            <a:ext cx="11801190" cy="4547626"/>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2439E0E-1DA9-47D9-AAB5-A45E7D5BE2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2023/5/14</a:t>
            </a:r>
            <a:endParaRPr lang="zh-CN" altLang="en-US"/>
          </a:p>
        </p:txBody>
      </p:sp>
      <p:sp>
        <p:nvSpPr>
          <p:cNvPr id="5" name="页脚占位符 4">
            <a:extLst>
              <a:ext uri="{FF2B5EF4-FFF2-40B4-BE49-F238E27FC236}">
                <a16:creationId xmlns:a16="http://schemas.microsoft.com/office/drawing/2014/main" id="{3347D590-3E86-4848-92FD-F7755BA6A9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40802A35-5EC5-400A-9E06-A0DBF3AFF3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0BCE7E-9565-4515-9C4E-5B4E2AD8AE0F}" type="slidenum">
              <a:rPr lang="zh-CN" altLang="en-US" smtClean="0"/>
              <a:t>‹#›</a:t>
            </a:fld>
            <a:endParaRPr lang="zh-CN" altLang="en-US"/>
          </a:p>
        </p:txBody>
      </p:sp>
      <p:pic>
        <p:nvPicPr>
          <p:cNvPr id="7" name="Picture 2" descr="logo">
            <a:extLst>
              <a:ext uri="{FF2B5EF4-FFF2-40B4-BE49-F238E27FC236}">
                <a16:creationId xmlns:a16="http://schemas.microsoft.com/office/drawing/2014/main" id="{5EF252AA-3D09-41A8-953C-C2010A04352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6128" r="72128" b="-1"/>
          <a:stretch/>
        </p:blipFill>
        <p:spPr bwMode="auto">
          <a:xfrm>
            <a:off x="11097998" y="199886"/>
            <a:ext cx="990628" cy="55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187710"/>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ransition>
    <p:fade/>
  </p:transition>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png"/><Relationship Id="rId7" Type="http://schemas.openxmlformats.org/officeDocument/2006/relationships/image" Target="../media/image18.emf"/><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2.pn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wmf"/><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tiff"/></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em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6880" y="5190367"/>
            <a:ext cx="8648791" cy="1018409"/>
          </a:xfrm>
        </p:spPr>
        <p:txBody>
          <a:bodyPr>
            <a:normAutofit/>
          </a:bodyPr>
          <a:lstStyle/>
          <a:p>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蒋伟  中科院高能物理研究所</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散裂中子源科学中心</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代表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Back-n</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合作组</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标题 1"/>
          <p:cNvSpPr>
            <a:spLocks noGrp="1"/>
          </p:cNvSpPr>
          <p:nvPr>
            <p:ph type="ctrTitle"/>
          </p:nvPr>
        </p:nvSpPr>
        <p:spPr>
          <a:xfrm>
            <a:off x="156881" y="4116959"/>
            <a:ext cx="11415222" cy="934642"/>
          </a:xfrm>
        </p:spPr>
        <p:txBody>
          <a:bodyPr>
            <a:normAutofit/>
          </a:bodyPr>
          <a:lstStyle/>
          <a:p>
            <a:r>
              <a:rPr lang="en-US" altLang="zh-CN" sz="3600">
                <a:latin typeface="Times New Roman" panose="02020603050405020304" pitchFamily="18" charset="0"/>
                <a:ea typeface="宋体" panose="02010600030101010101" pitchFamily="2" charset="-122"/>
                <a:cs typeface="Times New Roman" panose="02020603050405020304" pitchFamily="18" charset="0"/>
              </a:rPr>
              <a:t>CSNS Back-n</a:t>
            </a:r>
            <a:r>
              <a:rPr lang="zh-CN" altLang="en-US" sz="3600">
                <a:latin typeface="Times New Roman" panose="02020603050405020304" pitchFamily="18" charset="0"/>
                <a:ea typeface="宋体" panose="02010600030101010101" pitchFamily="2" charset="-122"/>
                <a:cs typeface="Times New Roman" panose="02020603050405020304" pitchFamily="18" charset="0"/>
              </a:rPr>
              <a:t>核</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数据测量实验研究进展</a:t>
            </a:r>
          </a:p>
        </p:txBody>
      </p:sp>
      <p:sp>
        <p:nvSpPr>
          <p:cNvPr id="5" name="页脚占位符 4">
            <a:extLst>
              <a:ext uri="{FF2B5EF4-FFF2-40B4-BE49-F238E27FC236}">
                <a16:creationId xmlns:a16="http://schemas.microsoft.com/office/drawing/2014/main" id="{E864EC56-E41E-0F5C-34FF-8752BF198367}"/>
              </a:ext>
            </a:extLst>
          </p:cNvPr>
          <p:cNvSpPr>
            <a:spLocks noGrp="1"/>
          </p:cNvSpPr>
          <p:nvPr>
            <p:ph type="ftr" sz="quarter" idx="11"/>
          </p:nvPr>
        </p:nvSpPr>
        <p:spPr>
          <a:xfrm>
            <a:off x="3547872" y="6356349"/>
            <a:ext cx="5096256" cy="365125"/>
          </a:xfrm>
        </p:spPr>
        <p:txBody>
          <a:bodyPr/>
          <a:lstStyle/>
          <a:p>
            <a:r>
              <a:rPr lang="zh-CN" altLang="en-US" dirty="0"/>
              <a:t>第二届“粤港澳”核物理论坛  广州  </a:t>
            </a:r>
            <a:r>
              <a:rPr lang="en-US" altLang="zh-CN" dirty="0"/>
              <a:t>2023</a:t>
            </a:r>
            <a:r>
              <a:rPr lang="zh-CN" altLang="en-US" dirty="0"/>
              <a:t>年</a:t>
            </a:r>
            <a:r>
              <a:rPr lang="en-US" altLang="zh-CN" dirty="0"/>
              <a:t>6</a:t>
            </a:r>
            <a:r>
              <a:rPr lang="zh-CN" altLang="en-US" dirty="0"/>
              <a:t>月</a:t>
            </a:r>
            <a:r>
              <a:rPr lang="en-US" altLang="zh-CN" dirty="0"/>
              <a:t>17-20</a:t>
            </a:r>
            <a:r>
              <a:rPr lang="zh-CN" altLang="en-US" dirty="0"/>
              <a:t>日</a:t>
            </a:r>
          </a:p>
        </p:txBody>
      </p:sp>
      <p:sp>
        <p:nvSpPr>
          <p:cNvPr id="6" name="灯片编号占位符 5">
            <a:extLst>
              <a:ext uri="{FF2B5EF4-FFF2-40B4-BE49-F238E27FC236}">
                <a16:creationId xmlns:a16="http://schemas.microsoft.com/office/drawing/2014/main" id="{2969910B-BFE2-4746-AB8D-E2797FE9410E}"/>
              </a:ext>
            </a:extLst>
          </p:cNvPr>
          <p:cNvSpPr>
            <a:spLocks noGrp="1"/>
          </p:cNvSpPr>
          <p:nvPr>
            <p:ph type="sldNum" sz="quarter" idx="12"/>
          </p:nvPr>
        </p:nvSpPr>
        <p:spPr/>
        <p:txBody>
          <a:bodyPr/>
          <a:lstStyle/>
          <a:p>
            <a:fld id="{3E0BCE7E-9565-4515-9C4E-5B4E2AD8AE0F}" type="slidenum">
              <a:rPr lang="zh-CN" altLang="en-US" smtClean="0"/>
              <a:t>1</a:t>
            </a:fld>
            <a:endParaRPr lang="zh-CN" altLang="en-US"/>
          </a:p>
        </p:txBody>
      </p:sp>
    </p:spTree>
    <p:extLst>
      <p:ext uri="{BB962C8B-B14F-4D97-AF65-F5344CB8AC3E}">
        <p14:creationId xmlns:p14="http://schemas.microsoft.com/office/powerpoint/2010/main" val="197713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Back-n</a:t>
            </a:r>
            <a:r>
              <a:rPr lang="zh-CN" altLang="en-US" dirty="0">
                <a:latin typeface="Times New Roman" panose="02020603050405020304" pitchFamily="18" charset="0"/>
                <a:cs typeface="Times New Roman" panose="02020603050405020304" pitchFamily="18" charset="0"/>
              </a:rPr>
              <a:t>束斑测量</a:t>
            </a:r>
          </a:p>
        </p:txBody>
      </p:sp>
      <p:sp>
        <p:nvSpPr>
          <p:cNvPr id="19" name="灯片编号占位符 18"/>
          <p:cNvSpPr>
            <a:spLocks noGrp="1"/>
          </p:cNvSpPr>
          <p:nvPr>
            <p:ph type="sldNum" sz="quarter" idx="12"/>
          </p:nvPr>
        </p:nvSpPr>
        <p:spPr>
          <a:xfrm>
            <a:off x="9109481" y="6447100"/>
            <a:ext cx="2743200" cy="365125"/>
          </a:xfrm>
        </p:spPr>
        <p:txBody>
          <a:bodyPr/>
          <a:lstStyle/>
          <a:p>
            <a:fld id="{3E0BCE7E-9565-4515-9C4E-5B4E2AD8AE0F}" type="slidenum">
              <a:rPr lang="zh-CN" altLang="en-US" smtClean="0">
                <a:latin typeface="Times New Roman" panose="02020603050405020304" pitchFamily="18" charset="0"/>
                <a:cs typeface="Times New Roman" panose="02020603050405020304" pitchFamily="18" charset="0"/>
              </a:rPr>
              <a:t>10</a:t>
            </a:fld>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472" t="2569" r="7050" b="9674"/>
          <a:stretch/>
        </p:blipFill>
        <p:spPr bwMode="auto">
          <a:xfrm>
            <a:off x="3465236" y="1080724"/>
            <a:ext cx="1844595" cy="1490744"/>
          </a:xfrm>
          <a:prstGeom prst="rect">
            <a:avLst/>
          </a:prstGeom>
          <a:ln>
            <a:noFill/>
          </a:ln>
          <a:extLst>
            <a:ext uri="{53640926-AAD7-44D8-BBD7-CCE9431645EC}">
              <a14:shadowObscured xmlns:a14="http://schemas.microsoft.com/office/drawing/2010/main"/>
            </a:ext>
          </a:extLst>
        </p:spPr>
      </p:pic>
      <p:pic>
        <p:nvPicPr>
          <p:cNvPr id="4" name="图片 3"/>
          <p:cNvPicPr>
            <a:picLocks noChangeAspect="1"/>
          </p:cNvPicPr>
          <p:nvPr/>
        </p:nvPicPr>
        <p:blipFill>
          <a:blip r:embed="rId3"/>
          <a:stretch>
            <a:fillRect/>
          </a:stretch>
        </p:blipFill>
        <p:spPr>
          <a:xfrm>
            <a:off x="205238" y="1199281"/>
            <a:ext cx="2979266" cy="2611654"/>
          </a:xfrm>
          <a:prstGeom prst="rect">
            <a:avLst/>
          </a:prstGeom>
          <a:solidFill>
            <a:schemeClr val="bg1"/>
          </a:solidFill>
        </p:spPr>
      </p:pic>
      <p:pic>
        <p:nvPicPr>
          <p:cNvPr id="5" name="图片 4"/>
          <p:cNvPicPr/>
          <p:nvPr/>
        </p:nvPicPr>
        <p:blipFill rotWithShape="1">
          <a:blip r:embed="rId4" cstate="print">
            <a:extLst>
              <a:ext uri="{28A0092B-C50C-407E-A947-70E740481C1C}">
                <a14:useLocalDpi xmlns:a14="http://schemas.microsoft.com/office/drawing/2010/main" val="0"/>
              </a:ext>
            </a:extLst>
          </a:blip>
          <a:srcRect l="7983" r="7348"/>
          <a:stretch/>
        </p:blipFill>
        <p:spPr bwMode="auto">
          <a:xfrm>
            <a:off x="3170229" y="2685024"/>
            <a:ext cx="2812313" cy="1084204"/>
          </a:xfrm>
          <a:prstGeom prst="rect">
            <a:avLst/>
          </a:prstGeom>
          <a:ln>
            <a:noFill/>
          </a:ln>
          <a:extLst>
            <a:ext uri="{53640926-AAD7-44D8-BBD7-CCE9431645EC}">
              <a14:shadowObscured xmlns:a14="http://schemas.microsoft.com/office/drawing/2010/main"/>
            </a:ext>
          </a:extLst>
        </p:spPr>
      </p:pic>
      <p:pic>
        <p:nvPicPr>
          <p:cNvPr id="6" name="图片 5"/>
          <p:cNvPicPr>
            <a:picLocks noChangeAspect="1"/>
          </p:cNvPicPr>
          <p:nvPr/>
        </p:nvPicPr>
        <p:blipFill>
          <a:blip r:embed="rId5"/>
          <a:stretch>
            <a:fillRect/>
          </a:stretch>
        </p:blipFill>
        <p:spPr>
          <a:xfrm>
            <a:off x="355035" y="3852641"/>
            <a:ext cx="5627507" cy="2115279"/>
          </a:xfrm>
          <a:prstGeom prst="rect">
            <a:avLst/>
          </a:prstGeom>
          <a:solidFill>
            <a:schemeClr val="bg1"/>
          </a:solidFill>
        </p:spPr>
      </p:pic>
      <p:sp>
        <p:nvSpPr>
          <p:cNvPr id="7" name="文本框 6"/>
          <p:cNvSpPr txBox="1"/>
          <p:nvPr/>
        </p:nvSpPr>
        <p:spPr>
          <a:xfrm>
            <a:off x="2292469" y="5824960"/>
            <a:ext cx="176202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CMOS</a:t>
            </a:r>
            <a:r>
              <a:rPr lang="zh-CN" altLang="en-US" dirty="0">
                <a:latin typeface="Times New Roman" panose="02020603050405020304" pitchFamily="18" charset="0"/>
                <a:cs typeface="Times New Roman" panose="02020603050405020304" pitchFamily="18" charset="0"/>
              </a:rPr>
              <a:t>相机方法</a:t>
            </a:r>
          </a:p>
        </p:txBody>
      </p:sp>
      <p:pic>
        <p:nvPicPr>
          <p:cNvPr id="8" name="图片 7"/>
          <p:cNvPicPr>
            <a:picLocks noChangeAspect="1"/>
          </p:cNvPicPr>
          <p:nvPr/>
        </p:nvPicPr>
        <p:blipFill>
          <a:blip r:embed="rId6"/>
          <a:stretch>
            <a:fillRect/>
          </a:stretch>
        </p:blipFill>
        <p:spPr>
          <a:xfrm>
            <a:off x="6631212" y="888393"/>
            <a:ext cx="4854370" cy="2862501"/>
          </a:xfrm>
          <a:prstGeom prst="rect">
            <a:avLst/>
          </a:prstGeom>
        </p:spPr>
      </p:pic>
      <p:pic>
        <p:nvPicPr>
          <p:cNvPr id="9" name="图片 8"/>
          <p:cNvPicPr>
            <a:picLocks noChangeAspect="1"/>
          </p:cNvPicPr>
          <p:nvPr/>
        </p:nvPicPr>
        <p:blipFill>
          <a:blip r:embed="rId7"/>
          <a:stretch>
            <a:fillRect/>
          </a:stretch>
        </p:blipFill>
        <p:spPr>
          <a:xfrm>
            <a:off x="6185702" y="3778601"/>
            <a:ext cx="2302448" cy="2216235"/>
          </a:xfrm>
          <a:prstGeom prst="rect">
            <a:avLst/>
          </a:prstGeom>
        </p:spPr>
      </p:pic>
      <p:pic>
        <p:nvPicPr>
          <p:cNvPr id="10" name="图片 9"/>
          <p:cNvPicPr>
            <a:picLocks noChangeAspect="1"/>
          </p:cNvPicPr>
          <p:nvPr/>
        </p:nvPicPr>
        <p:blipFill>
          <a:blip r:embed="rId8"/>
          <a:stretch>
            <a:fillRect/>
          </a:stretch>
        </p:blipFill>
        <p:spPr>
          <a:xfrm>
            <a:off x="8278747" y="3606691"/>
            <a:ext cx="3940030" cy="1651956"/>
          </a:xfrm>
          <a:prstGeom prst="rect">
            <a:avLst/>
          </a:prstGeom>
        </p:spPr>
      </p:pic>
      <p:sp>
        <p:nvSpPr>
          <p:cNvPr id="11" name="文本框 10"/>
          <p:cNvSpPr txBox="1"/>
          <p:nvPr/>
        </p:nvSpPr>
        <p:spPr>
          <a:xfrm>
            <a:off x="9237497" y="5743609"/>
            <a:ext cx="203951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Micromegas</a:t>
            </a:r>
            <a:r>
              <a:rPr lang="zh-CN" altLang="en-US" dirty="0">
                <a:latin typeface="Times New Roman" panose="02020603050405020304" pitchFamily="18" charset="0"/>
                <a:cs typeface="Times New Roman" panose="02020603050405020304" pitchFamily="18" charset="0"/>
              </a:rPr>
              <a:t>探测器</a:t>
            </a:r>
          </a:p>
        </p:txBody>
      </p:sp>
      <p:cxnSp>
        <p:nvCxnSpPr>
          <p:cNvPr id="13" name="直接连接符 12"/>
          <p:cNvCxnSpPr>
            <a:cxnSpLocks/>
          </p:cNvCxnSpPr>
          <p:nvPr/>
        </p:nvCxnSpPr>
        <p:spPr>
          <a:xfrm>
            <a:off x="6097376" y="1199281"/>
            <a:ext cx="0" cy="4296849"/>
          </a:xfrm>
          <a:prstGeom prst="line">
            <a:avLst/>
          </a:prstGeom>
          <a:ln w="38100"/>
        </p:spPr>
        <p:style>
          <a:lnRef idx="3">
            <a:schemeClr val="dk1"/>
          </a:lnRef>
          <a:fillRef idx="0">
            <a:schemeClr val="dk1"/>
          </a:fillRef>
          <a:effectRef idx="2">
            <a:schemeClr val="dk1"/>
          </a:effectRef>
          <a:fontRef idx="minor">
            <a:schemeClr val="tx1"/>
          </a:fontRef>
        </p:style>
      </p:cxnSp>
      <p:sp>
        <p:nvSpPr>
          <p:cNvPr id="12" name="文本框 11"/>
          <p:cNvSpPr txBox="1"/>
          <p:nvPr/>
        </p:nvSpPr>
        <p:spPr>
          <a:xfrm>
            <a:off x="214256" y="3489284"/>
            <a:ext cx="1107771" cy="430887"/>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CMOS</a:t>
            </a:r>
            <a:r>
              <a:rPr lang="zh-CN" altLang="en-US" sz="1100" dirty="0">
                <a:latin typeface="Times New Roman" panose="02020603050405020304" pitchFamily="18" charset="0"/>
                <a:cs typeface="Times New Roman" panose="02020603050405020304" pitchFamily="18" charset="0"/>
              </a:rPr>
              <a:t>测量方法</a:t>
            </a:r>
          </a:p>
        </p:txBody>
      </p:sp>
      <p:sp>
        <p:nvSpPr>
          <p:cNvPr id="14" name="文本框 13"/>
          <p:cNvSpPr txBox="1"/>
          <p:nvPr/>
        </p:nvSpPr>
        <p:spPr>
          <a:xfrm>
            <a:off x="3433971" y="2509047"/>
            <a:ext cx="2575080" cy="261610"/>
          </a:xfrm>
          <a:prstGeom prst="rect">
            <a:avLst/>
          </a:prstGeom>
          <a:solidFill>
            <a:schemeClr val="bg1"/>
          </a:solid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CMOS</a:t>
            </a:r>
            <a:r>
              <a:rPr lang="zh-CN" altLang="en-US" sz="1100" dirty="0">
                <a:latin typeface="Times New Roman" panose="02020603050405020304" pitchFamily="18" charset="0"/>
                <a:cs typeface="Times New Roman" panose="02020603050405020304" pitchFamily="18" charset="0"/>
              </a:rPr>
              <a:t>测量到的束斑及</a:t>
            </a:r>
            <a:r>
              <a:rPr lang="en-US" altLang="zh-CN" sz="1100" dirty="0">
                <a:latin typeface="Times New Roman" panose="02020603050405020304" pitchFamily="18" charset="0"/>
                <a:cs typeface="Times New Roman" panose="02020603050405020304" pitchFamily="18" charset="0"/>
              </a:rPr>
              <a:t>X-Y</a:t>
            </a:r>
            <a:r>
              <a:rPr lang="zh-CN" altLang="en-US" sz="1100" dirty="0">
                <a:latin typeface="Times New Roman" panose="02020603050405020304" pitchFamily="18" charset="0"/>
                <a:cs typeface="Times New Roman" panose="02020603050405020304" pitchFamily="18" charset="0"/>
              </a:rPr>
              <a:t>方向剖面</a:t>
            </a:r>
          </a:p>
        </p:txBody>
      </p:sp>
      <p:sp>
        <p:nvSpPr>
          <p:cNvPr id="15" name="文本框 14"/>
          <p:cNvSpPr txBox="1"/>
          <p:nvPr/>
        </p:nvSpPr>
        <p:spPr>
          <a:xfrm>
            <a:off x="7673787" y="2813952"/>
            <a:ext cx="239375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Micromegas</a:t>
            </a:r>
            <a:r>
              <a:rPr lang="zh-CN" altLang="en-US" sz="1400" dirty="0">
                <a:latin typeface="Times New Roman" panose="02020603050405020304" pitchFamily="18" charset="0"/>
                <a:cs typeface="Times New Roman" panose="02020603050405020304" pitchFamily="18" charset="0"/>
              </a:rPr>
              <a:t>探测器示意图</a:t>
            </a:r>
          </a:p>
        </p:txBody>
      </p:sp>
      <p:sp>
        <p:nvSpPr>
          <p:cNvPr id="16" name="文本框 15"/>
          <p:cNvSpPr txBox="1"/>
          <p:nvPr/>
        </p:nvSpPr>
        <p:spPr>
          <a:xfrm>
            <a:off x="6400814" y="5573171"/>
            <a:ext cx="1887981" cy="261610"/>
          </a:xfrm>
          <a:prstGeom prst="rect">
            <a:avLst/>
          </a:prstGeom>
          <a:solidFill>
            <a:schemeClr val="bg1"/>
          </a:solid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Micromegas</a:t>
            </a:r>
            <a:r>
              <a:rPr lang="zh-CN" altLang="en-US" sz="1100" dirty="0">
                <a:latin typeface="Times New Roman" panose="02020603050405020304" pitchFamily="18" charset="0"/>
                <a:cs typeface="Times New Roman" panose="02020603050405020304" pitchFamily="18" charset="0"/>
              </a:rPr>
              <a:t>测量得到的束斑</a:t>
            </a:r>
          </a:p>
        </p:txBody>
      </p:sp>
      <p:sp>
        <p:nvSpPr>
          <p:cNvPr id="17" name="文本框 16"/>
          <p:cNvSpPr txBox="1"/>
          <p:nvPr/>
        </p:nvSpPr>
        <p:spPr>
          <a:xfrm>
            <a:off x="8568744" y="5402071"/>
            <a:ext cx="3660081" cy="261610"/>
          </a:xfrm>
          <a:prstGeom prst="rect">
            <a:avLst/>
          </a:prstGeom>
          <a:solidFill>
            <a:schemeClr val="bg1"/>
          </a:solid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Micromegas</a:t>
            </a:r>
            <a:r>
              <a:rPr lang="zh-CN" altLang="en-US" sz="1100" dirty="0">
                <a:latin typeface="Times New Roman" panose="02020603050405020304" pitchFamily="18" charset="0"/>
                <a:cs typeface="Times New Roman" panose="02020603050405020304" pitchFamily="18" charset="0"/>
              </a:rPr>
              <a:t>测量得到的</a:t>
            </a:r>
            <a:r>
              <a:rPr lang="en-US" altLang="zh-CN" sz="1100" dirty="0">
                <a:latin typeface="Times New Roman" panose="02020603050405020304" pitchFamily="18" charset="0"/>
                <a:cs typeface="Times New Roman" panose="02020603050405020304" pitchFamily="18" charset="0"/>
              </a:rPr>
              <a:t>X</a:t>
            </a:r>
            <a:r>
              <a:rPr lang="zh-CN" altLang="en-US" sz="1100" dirty="0">
                <a:latin typeface="Times New Roman" panose="02020603050405020304" pitchFamily="18" charset="0"/>
                <a:cs typeface="Times New Roman" panose="02020603050405020304" pitchFamily="18" charset="0"/>
              </a:rPr>
              <a:t>－</a:t>
            </a:r>
            <a:r>
              <a:rPr lang="en-US" altLang="zh-CN" sz="1100" dirty="0">
                <a:latin typeface="Times New Roman" panose="02020603050405020304" pitchFamily="18" charset="0"/>
                <a:cs typeface="Times New Roman" panose="02020603050405020304" pitchFamily="18" charset="0"/>
              </a:rPr>
              <a:t>Y</a:t>
            </a:r>
            <a:r>
              <a:rPr lang="zh-CN" altLang="en-US" sz="1100" dirty="0">
                <a:latin typeface="Times New Roman" panose="02020603050405020304" pitchFamily="18" charset="0"/>
                <a:cs typeface="Times New Roman" panose="02020603050405020304" pitchFamily="18" charset="0"/>
              </a:rPr>
              <a:t>方向投影及与模拟结果对比</a:t>
            </a:r>
          </a:p>
        </p:txBody>
      </p:sp>
      <p:sp>
        <p:nvSpPr>
          <p:cNvPr id="18" name="矩形 17"/>
          <p:cNvSpPr/>
          <p:nvPr/>
        </p:nvSpPr>
        <p:spPr>
          <a:xfrm>
            <a:off x="4615052" y="6119806"/>
            <a:ext cx="5866029"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Nuclear Inst. and Methods in Physics Research, A 957 (2020) 163407</a:t>
            </a:r>
            <a:endParaRPr lang="zh-CN" altLang="en-US" sz="4400" dirty="0">
              <a:latin typeface="Times New Roman" panose="02020603050405020304" pitchFamily="18" charset="0"/>
              <a:cs typeface="Times New Roman" panose="02020603050405020304" pitchFamily="18" charset="0"/>
            </a:endParaRPr>
          </a:p>
        </p:txBody>
      </p:sp>
      <p:sp>
        <p:nvSpPr>
          <p:cNvPr id="21" name="页脚占位符 20">
            <a:extLst>
              <a:ext uri="{FF2B5EF4-FFF2-40B4-BE49-F238E27FC236}">
                <a16:creationId xmlns:a16="http://schemas.microsoft.com/office/drawing/2014/main" id="{78D556AB-77C7-E61D-E56C-94C13DF4116E}"/>
              </a:ext>
            </a:extLst>
          </p:cNvPr>
          <p:cNvSpPr>
            <a:spLocks noGrp="1"/>
          </p:cNvSpPr>
          <p:nvPr>
            <p:ph type="ftr" sz="quarter" idx="11"/>
          </p:nvPr>
        </p:nvSpPr>
        <p:spPr/>
        <p:txBody>
          <a:bodyPr/>
          <a:lstStyle/>
          <a:p>
            <a:r>
              <a:rPr lang="zh-CN" altLang="en-US">
                <a:latin typeface="Times New Roman" panose="02020603050405020304" pitchFamily="18" charset="0"/>
                <a:cs typeface="Times New Roman" panose="02020603050405020304" pitchFamily="18" charset="0"/>
              </a:rPr>
              <a:t>第二届“粤港澳”核物理论坛  广州  </a:t>
            </a:r>
            <a:r>
              <a:rPr lang="en-US" altLang="zh-CN">
                <a:latin typeface="Times New Roman" panose="02020603050405020304" pitchFamily="18" charset="0"/>
                <a:cs typeface="Times New Roman" panose="02020603050405020304" pitchFamily="18" charset="0"/>
              </a:rPr>
              <a:t>2023</a:t>
            </a:r>
            <a:r>
              <a:rPr lang="zh-CN" altLang="en-US">
                <a:latin typeface="Times New Roman" panose="02020603050405020304" pitchFamily="18" charset="0"/>
                <a:cs typeface="Times New Roman" panose="02020603050405020304" pitchFamily="18" charset="0"/>
              </a:rPr>
              <a:t>年</a:t>
            </a:r>
            <a:r>
              <a:rPr lang="en-US" altLang="zh-CN">
                <a:latin typeface="Times New Roman" panose="02020603050405020304" pitchFamily="18" charset="0"/>
                <a:cs typeface="Times New Roman" panose="02020603050405020304" pitchFamily="18" charset="0"/>
              </a:rPr>
              <a:t>6</a:t>
            </a:r>
            <a:r>
              <a:rPr lang="zh-CN" altLang="en-US">
                <a:latin typeface="Times New Roman" panose="02020603050405020304" pitchFamily="18" charset="0"/>
                <a:cs typeface="Times New Roman" panose="02020603050405020304" pitchFamily="18" charset="0"/>
              </a:rPr>
              <a:t>月</a:t>
            </a:r>
            <a:r>
              <a:rPr lang="en-US" altLang="zh-CN">
                <a:latin typeface="Times New Roman" panose="02020603050405020304" pitchFamily="18" charset="0"/>
                <a:cs typeface="Times New Roman" panose="02020603050405020304" pitchFamily="18" charset="0"/>
              </a:rPr>
              <a:t>17-20</a:t>
            </a:r>
            <a:r>
              <a:rPr lang="zh-CN" altLang="en-US">
                <a:latin typeface="Times New Roman" panose="02020603050405020304" pitchFamily="18" charset="0"/>
                <a:cs typeface="Times New Roman" panose="02020603050405020304" pitchFamily="18" charset="0"/>
              </a:rPr>
              <a:t>日</a:t>
            </a:r>
          </a:p>
        </p:txBody>
      </p:sp>
    </p:spTree>
    <p:extLst>
      <p:ext uri="{BB962C8B-B14F-4D97-AF65-F5344CB8AC3E}">
        <p14:creationId xmlns:p14="http://schemas.microsoft.com/office/powerpoint/2010/main" val="5803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BB7C9-0751-44FE-61B4-5A11698DC4C3}"/>
              </a:ext>
            </a:extLst>
          </p:cNvPr>
          <p:cNvSpPr>
            <a:spLocks noGrp="1"/>
          </p:cNvSpPr>
          <p:nvPr>
            <p:ph type="title"/>
          </p:nvPr>
        </p:nvSpPr>
        <p:spPr>
          <a:xfrm>
            <a:off x="206856" y="228123"/>
            <a:ext cx="10515600" cy="1325563"/>
          </a:xfrm>
        </p:spPr>
        <p:txBody>
          <a:bodyPr/>
          <a:lstStyle/>
          <a:p>
            <a:r>
              <a:rPr lang="zh-CN" altLang="en-US" dirty="0">
                <a:latin typeface="Times New Roman" panose="02020603050405020304" pitchFamily="18" charset="0"/>
                <a:cs typeface="Times New Roman" panose="02020603050405020304" pitchFamily="18" charset="0"/>
              </a:rPr>
              <a:t>中子诱发核反应实验研究：</a:t>
            </a:r>
            <a:br>
              <a:rPr lang="en-US" altLang="zh-CN" dirty="0">
                <a:latin typeface="Times New Roman" panose="02020603050405020304" pitchFamily="18" charset="0"/>
                <a:cs typeface="Times New Roman" panose="02020603050405020304" pitchFamily="18" charset="0"/>
              </a:rPr>
            </a:br>
            <a:r>
              <a:rPr lang="en-US" altLang="zh-CN" sz="3200" i="1" dirty="0">
                <a:latin typeface="Times New Roman" panose="02020603050405020304" pitchFamily="18" charset="0"/>
                <a:cs typeface="Times New Roman" panose="02020603050405020304" pitchFamily="18" charset="0"/>
              </a:rPr>
              <a:t>Back-n</a:t>
            </a:r>
            <a:r>
              <a:rPr lang="zh-CN" altLang="en-US" sz="3200" i="1" dirty="0">
                <a:latin typeface="Times New Roman" panose="02020603050405020304" pitchFamily="18" charset="0"/>
                <a:cs typeface="Times New Roman" panose="02020603050405020304" pitchFamily="18" charset="0"/>
              </a:rPr>
              <a:t>现有探测器情况</a:t>
            </a:r>
            <a:endParaRPr lang="zh-CN" altLang="en-US" i="1" dirty="0">
              <a:latin typeface="Times New Roman" panose="02020603050405020304" pitchFamily="18" charset="0"/>
              <a:cs typeface="Times New Roman" panose="02020603050405020304" pitchFamily="18" charset="0"/>
            </a:endParaRPr>
          </a:p>
        </p:txBody>
      </p:sp>
      <p:graphicFrame>
        <p:nvGraphicFramePr>
          <p:cNvPr id="4" name="表格 4">
            <a:extLst>
              <a:ext uri="{FF2B5EF4-FFF2-40B4-BE49-F238E27FC236}">
                <a16:creationId xmlns:a16="http://schemas.microsoft.com/office/drawing/2014/main" id="{9B898E58-13C6-BBD7-69C8-B19D637D1F47}"/>
              </a:ext>
            </a:extLst>
          </p:cNvPr>
          <p:cNvGraphicFramePr>
            <a:graphicFrameLocks/>
          </p:cNvGraphicFramePr>
          <p:nvPr>
            <p:extLst>
              <p:ext uri="{D42A27DB-BD31-4B8C-83A1-F6EECF244321}">
                <p14:modId xmlns:p14="http://schemas.microsoft.com/office/powerpoint/2010/main" val="1214591674"/>
              </p:ext>
            </p:extLst>
          </p:nvPr>
        </p:nvGraphicFramePr>
        <p:xfrm>
          <a:off x="79943" y="2512053"/>
          <a:ext cx="3801262" cy="2604480"/>
        </p:xfrm>
        <a:graphic>
          <a:graphicData uri="http://schemas.openxmlformats.org/drawingml/2006/table">
            <a:tbl>
              <a:tblPr firstRow="1" bandRow="1">
                <a:tableStyleId>{3B4B98B0-60AC-42C2-AFA5-B58CD77FA1E5}</a:tableStyleId>
              </a:tblPr>
              <a:tblGrid>
                <a:gridCol w="1810641">
                  <a:extLst>
                    <a:ext uri="{9D8B030D-6E8A-4147-A177-3AD203B41FA5}">
                      <a16:colId xmlns:a16="http://schemas.microsoft.com/office/drawing/2014/main" val="735084616"/>
                    </a:ext>
                  </a:extLst>
                </a:gridCol>
                <a:gridCol w="1990621">
                  <a:extLst>
                    <a:ext uri="{9D8B030D-6E8A-4147-A177-3AD203B41FA5}">
                      <a16:colId xmlns:a16="http://schemas.microsoft.com/office/drawing/2014/main" val="3586698129"/>
                    </a:ext>
                  </a:extLst>
                </a:gridCol>
              </a:tblGrid>
              <a:tr h="434080">
                <a:tc>
                  <a:txBody>
                    <a:bodyPr/>
                    <a:lstStyle/>
                    <a:p>
                      <a:pPr algn="ctr"/>
                      <a:r>
                        <a:rPr lang="zh-CN" altLang="en-US" sz="1600" dirty="0">
                          <a:latin typeface="Times New Roman" panose="02020603050405020304" pitchFamily="18" charset="0"/>
                          <a:cs typeface="Times New Roman" panose="02020603050405020304" pitchFamily="18" charset="0"/>
                        </a:rPr>
                        <a:t>探测器类型</a:t>
                      </a:r>
                    </a:p>
                  </a:txBody>
                  <a:tcPr/>
                </a:tc>
                <a:tc>
                  <a:txBody>
                    <a:bodyPr/>
                    <a:lstStyle/>
                    <a:p>
                      <a:pPr algn="ctr"/>
                      <a:r>
                        <a:rPr lang="en-US" altLang="zh-CN" sz="1600" dirty="0">
                          <a:latin typeface="Times New Roman" panose="02020603050405020304" pitchFamily="18" charset="0"/>
                          <a:cs typeface="Times New Roman" panose="02020603050405020304" pitchFamily="18" charset="0"/>
                        </a:rPr>
                        <a:t>Back-n</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9020865"/>
                  </a:ext>
                </a:extLst>
              </a:tr>
              <a:tr h="434080">
                <a:tc>
                  <a:txBody>
                    <a:bodyPr/>
                    <a:lstStyle/>
                    <a:p>
                      <a:pPr algn="ctr"/>
                      <a:r>
                        <a:rPr lang="en-US" altLang="zh-CN" sz="1600" dirty="0">
                          <a:latin typeface="Times New Roman" panose="02020603050405020304" pitchFamily="18" charset="0"/>
                          <a:cs typeface="Times New Roman" panose="02020603050405020304" pitchFamily="18" charset="0"/>
                        </a:rPr>
                        <a:t>γ</a:t>
                      </a:r>
                      <a:r>
                        <a:rPr lang="zh-CN" altLang="en-US" sz="1600" dirty="0">
                          <a:latin typeface="Times New Roman" panose="02020603050405020304" pitchFamily="18" charset="0"/>
                          <a:cs typeface="Times New Roman" panose="02020603050405020304" pitchFamily="18" charset="0"/>
                        </a:rPr>
                        <a:t>探测器</a:t>
                      </a:r>
                    </a:p>
                  </a:txBody>
                  <a:tcPr/>
                </a:tc>
                <a:tc>
                  <a:txBody>
                    <a:bodyPr/>
                    <a:lstStyle/>
                    <a:p>
                      <a:pPr algn="ctr"/>
                      <a:r>
                        <a:rPr lang="en-US" altLang="zh-CN" sz="1600" dirty="0">
                          <a:latin typeface="Times New Roman" panose="02020603050405020304" pitchFamily="18" charset="0"/>
                          <a:cs typeface="Times New Roman" panose="02020603050405020304" pitchFamily="18" charset="0"/>
                        </a:rPr>
                        <a:t>C</a:t>
                      </a:r>
                      <a:r>
                        <a:rPr lang="en-US" altLang="zh-CN" sz="1600" baseline="-25000" dirty="0">
                          <a:latin typeface="Times New Roman" panose="02020603050405020304" pitchFamily="18" charset="0"/>
                          <a:cs typeface="Times New Roman" panose="02020603050405020304" pitchFamily="18" charset="0"/>
                        </a:rPr>
                        <a:t>6</a:t>
                      </a:r>
                      <a:r>
                        <a:rPr lang="en-US" altLang="zh-CN" sz="1600" dirty="0">
                          <a:latin typeface="Times New Roman" panose="02020603050405020304" pitchFamily="18" charset="0"/>
                          <a:cs typeface="Times New Roman" panose="02020603050405020304" pitchFamily="18" charset="0"/>
                        </a:rPr>
                        <a:t>D</a:t>
                      </a:r>
                      <a:r>
                        <a:rPr lang="en-US" altLang="zh-CN" sz="1600" baseline="-25000" dirty="0">
                          <a:latin typeface="Times New Roman" panose="02020603050405020304" pitchFamily="18" charset="0"/>
                          <a:cs typeface="Times New Roman" panose="02020603050405020304" pitchFamily="18" charset="0"/>
                        </a:rPr>
                        <a:t>6 </a:t>
                      </a:r>
                      <a:r>
                        <a:rPr lang="zh-CN" altLang="en-US" sz="1600" baseline="0" dirty="0">
                          <a:latin typeface="Times New Roman" panose="02020603050405020304" pitchFamily="18" charset="0"/>
                          <a:cs typeface="Times New Roman" panose="02020603050405020304" pitchFamily="18" charset="0"/>
                        </a:rPr>
                        <a:t>、</a:t>
                      </a:r>
                      <a:r>
                        <a:rPr lang="en-US" altLang="zh-CN" sz="1600" baseline="0" dirty="0">
                          <a:latin typeface="Times New Roman" panose="02020603050405020304" pitchFamily="18" charset="0"/>
                          <a:cs typeface="Times New Roman" panose="02020603050405020304" pitchFamily="18" charset="0"/>
                        </a:rPr>
                        <a:t>BaF</a:t>
                      </a:r>
                      <a:r>
                        <a:rPr lang="en-US" altLang="zh-CN" sz="1600" baseline="-25000" dirty="0">
                          <a:latin typeface="Times New Roman" panose="02020603050405020304" pitchFamily="18" charset="0"/>
                          <a:cs typeface="Times New Roman" panose="02020603050405020304" pitchFamily="18" charset="0"/>
                        </a:rPr>
                        <a:t>2</a:t>
                      </a:r>
                      <a:r>
                        <a:rPr lang="zh-CN" altLang="en-US" sz="1600" baseline="-25000" dirty="0">
                          <a:latin typeface="Times New Roman" panose="02020603050405020304" pitchFamily="18" charset="0"/>
                          <a:cs typeface="Times New Roman" panose="02020603050405020304" pitchFamily="18" charset="0"/>
                        </a:rPr>
                        <a:t>、</a:t>
                      </a:r>
                      <a:r>
                        <a:rPr lang="en-US" altLang="zh-CN" sz="1600" baseline="0" dirty="0" err="1">
                          <a:latin typeface="Times New Roman" panose="02020603050405020304" pitchFamily="18" charset="0"/>
                          <a:cs typeface="Times New Roman" panose="02020603050405020304" pitchFamily="18" charset="0"/>
                        </a:rPr>
                        <a:t>HPGe</a:t>
                      </a:r>
                      <a:endParaRPr lang="zh-CN" altLang="en-US" sz="1600" baseline="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5032550"/>
                  </a:ext>
                </a:extLst>
              </a:tr>
              <a:tr h="434080">
                <a:tc>
                  <a:txBody>
                    <a:bodyPr/>
                    <a:lstStyle/>
                    <a:p>
                      <a:pPr algn="ctr"/>
                      <a:r>
                        <a:rPr lang="zh-CN" altLang="en-US" sz="1600" dirty="0">
                          <a:latin typeface="Times New Roman" panose="02020603050405020304" pitchFamily="18" charset="0"/>
                          <a:cs typeface="Times New Roman" panose="02020603050405020304" pitchFamily="18" charset="0"/>
                        </a:rPr>
                        <a:t>裂变探测器</a:t>
                      </a:r>
                    </a:p>
                  </a:txBody>
                  <a:tcPr/>
                </a:tc>
                <a:tc>
                  <a:txBody>
                    <a:bodyPr/>
                    <a:lstStyle/>
                    <a:p>
                      <a:pPr algn="ctr"/>
                      <a:r>
                        <a:rPr lang="en-US" altLang="zh-CN" sz="1600" dirty="0">
                          <a:latin typeface="Times New Roman" panose="02020603050405020304" pitchFamily="18" charset="0"/>
                          <a:cs typeface="Times New Roman" panose="02020603050405020304" pitchFamily="18" charset="0"/>
                        </a:rPr>
                        <a:t>TPC</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FIC</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42102017"/>
                  </a:ext>
                </a:extLst>
              </a:tr>
              <a:tr h="434080">
                <a:tc>
                  <a:txBody>
                    <a:bodyPr/>
                    <a:lstStyle/>
                    <a:p>
                      <a:pPr algn="ctr"/>
                      <a:r>
                        <a:rPr lang="zh-CN" altLang="en-US" sz="1600" dirty="0">
                          <a:latin typeface="Times New Roman" panose="02020603050405020304" pitchFamily="18" charset="0"/>
                          <a:cs typeface="Times New Roman" panose="02020603050405020304" pitchFamily="18" charset="0"/>
                        </a:rPr>
                        <a:t>轻带电粒子探测器</a:t>
                      </a:r>
                    </a:p>
                  </a:txBody>
                  <a:tcPr/>
                </a:tc>
                <a:tc>
                  <a:txBody>
                    <a:bodyPr/>
                    <a:lstStyle/>
                    <a:p>
                      <a:pPr algn="ctr"/>
                      <a:r>
                        <a:rPr lang="en-US" altLang="zh-CN" sz="1600" dirty="0">
                          <a:latin typeface="Times New Roman" panose="02020603050405020304" pitchFamily="18" charset="0"/>
                          <a:cs typeface="Times New Roman" panose="02020603050405020304" pitchFamily="18" charset="0"/>
                        </a:rPr>
                        <a:t>Si</a:t>
                      </a:r>
                      <a:r>
                        <a:rPr lang="zh-CN" altLang="en-US" sz="1600" dirty="0">
                          <a:latin typeface="Times New Roman" panose="02020603050405020304" pitchFamily="18" charset="0"/>
                          <a:cs typeface="Times New Roman" panose="02020603050405020304" pitchFamily="18" charset="0"/>
                        </a:rPr>
                        <a:t>、</a:t>
                      </a:r>
                      <a:r>
                        <a:rPr lang="el-GR" altLang="zh-CN" sz="1600" dirty="0">
                          <a:latin typeface="Times New Roman" panose="02020603050405020304" pitchFamily="18" charset="0"/>
                          <a:cs typeface="Times New Roman" panose="02020603050405020304" pitchFamily="18" charset="0"/>
                        </a:rPr>
                        <a:t>Δ</a:t>
                      </a:r>
                      <a:r>
                        <a:rPr lang="en-US" altLang="zh-CN" sz="1600" dirty="0">
                          <a:latin typeface="Times New Roman" panose="02020603050405020304" pitchFamily="18" charset="0"/>
                          <a:cs typeface="Times New Roman" panose="02020603050405020304" pitchFamily="18" charset="0"/>
                        </a:rPr>
                        <a:t>E-</a:t>
                      </a:r>
                      <a:r>
                        <a:rPr lang="el-GR" altLang="zh-CN" sz="1600" dirty="0">
                          <a:latin typeface="Times New Roman" panose="02020603050405020304" pitchFamily="18" charset="0"/>
                          <a:cs typeface="Times New Roman" panose="02020603050405020304" pitchFamily="18" charset="0"/>
                        </a:rPr>
                        <a:t>Δ</a:t>
                      </a:r>
                      <a:r>
                        <a:rPr lang="en-US" altLang="zh-CN" sz="1600" dirty="0">
                          <a:latin typeface="Times New Roman" panose="02020603050405020304" pitchFamily="18" charset="0"/>
                          <a:cs typeface="Times New Roman" panose="02020603050405020304" pitchFamily="18" charset="0"/>
                        </a:rPr>
                        <a:t>E-E</a:t>
                      </a:r>
                      <a:r>
                        <a:rPr lang="zh-CN" altLang="en-US" sz="1600" dirty="0">
                          <a:latin typeface="Times New Roman" panose="02020603050405020304" pitchFamily="18" charset="0"/>
                          <a:cs typeface="Times New Roman" panose="02020603050405020304" pitchFamily="18" charset="0"/>
                        </a:rPr>
                        <a:t>望远镜</a:t>
                      </a:r>
                    </a:p>
                  </a:txBody>
                  <a:tcPr/>
                </a:tc>
                <a:extLst>
                  <a:ext uri="{0D108BD9-81ED-4DB2-BD59-A6C34878D82A}">
                    <a16:rowId xmlns:a16="http://schemas.microsoft.com/office/drawing/2014/main" val="2584685251"/>
                  </a:ext>
                </a:extLst>
              </a:tr>
              <a:tr h="434080">
                <a:tc>
                  <a:txBody>
                    <a:bodyPr/>
                    <a:lstStyle/>
                    <a:p>
                      <a:pPr algn="ctr"/>
                      <a:r>
                        <a:rPr lang="zh-CN" altLang="en-US" sz="1600" dirty="0">
                          <a:latin typeface="Times New Roman" panose="02020603050405020304" pitchFamily="18" charset="0"/>
                          <a:cs typeface="Times New Roman" panose="02020603050405020304" pitchFamily="18" charset="0"/>
                        </a:rPr>
                        <a:t>其他探测器</a:t>
                      </a:r>
                    </a:p>
                  </a:txBody>
                  <a:tcPr/>
                </a:tc>
                <a:tc>
                  <a:txBody>
                    <a:bodyPr/>
                    <a:lstStyle/>
                    <a:p>
                      <a:pPr algn="ctr"/>
                      <a:r>
                        <a:rPr lang="en-US" altLang="zh-CN" sz="1600" dirty="0">
                          <a:latin typeface="Times New Roman" panose="02020603050405020304" pitchFamily="18" charset="0"/>
                          <a:cs typeface="Times New Roman" panose="02020603050405020304" pitchFamily="18" charset="0"/>
                        </a:rPr>
                        <a:t>BMCP</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68983100"/>
                  </a:ext>
                </a:extLst>
              </a:tr>
              <a:tr h="434080">
                <a:tc>
                  <a:txBody>
                    <a:bodyPr/>
                    <a:lstStyle/>
                    <a:p>
                      <a:pPr algn="ctr"/>
                      <a:r>
                        <a:rPr lang="zh-CN" altLang="en-US" sz="1600" dirty="0">
                          <a:latin typeface="Times New Roman" panose="02020603050405020304" pitchFamily="18" charset="0"/>
                          <a:cs typeface="Times New Roman" panose="02020603050405020304" pitchFamily="18" charset="0"/>
                        </a:rPr>
                        <a:t>电子学</a:t>
                      </a:r>
                    </a:p>
                  </a:txBody>
                  <a:tcPr/>
                </a:tc>
                <a:tc>
                  <a:txBody>
                    <a:bodyPr/>
                    <a:lstStyle/>
                    <a:p>
                      <a:pPr algn="ctr"/>
                      <a:r>
                        <a:rPr lang="zh-CN" altLang="en-US" sz="1600" dirty="0">
                          <a:latin typeface="Times New Roman" panose="02020603050405020304" pitchFamily="18" charset="0"/>
                          <a:cs typeface="Times New Roman" panose="02020603050405020304" pitchFamily="18" charset="0"/>
                        </a:rPr>
                        <a:t>波形采样电子学</a:t>
                      </a:r>
                    </a:p>
                  </a:txBody>
                  <a:tcPr/>
                </a:tc>
                <a:extLst>
                  <a:ext uri="{0D108BD9-81ED-4DB2-BD59-A6C34878D82A}">
                    <a16:rowId xmlns:a16="http://schemas.microsoft.com/office/drawing/2014/main" val="4018849917"/>
                  </a:ext>
                </a:extLst>
              </a:tr>
            </a:tbl>
          </a:graphicData>
        </a:graphic>
      </p:graphicFrame>
      <p:sp>
        <p:nvSpPr>
          <p:cNvPr id="6" name="页脚占位符 5">
            <a:extLst>
              <a:ext uri="{FF2B5EF4-FFF2-40B4-BE49-F238E27FC236}">
                <a16:creationId xmlns:a16="http://schemas.microsoft.com/office/drawing/2014/main" id="{086F6980-69C4-62E1-5A7A-79727E4E6A4C}"/>
              </a:ext>
            </a:extLst>
          </p:cNvPr>
          <p:cNvSpPr>
            <a:spLocks noGrp="1"/>
          </p:cNvSpPr>
          <p:nvPr>
            <p:ph type="ftr" sz="quarter" idx="11"/>
          </p:nvPr>
        </p:nvSpPr>
        <p:spPr/>
        <p:txBody>
          <a:bodyPr/>
          <a:lstStyle/>
          <a:p>
            <a:r>
              <a:rPr lang="zh-CN" altLang="en-US">
                <a:latin typeface="Times New Roman" panose="02020603050405020304" pitchFamily="18" charset="0"/>
                <a:cs typeface="Times New Roman" panose="02020603050405020304" pitchFamily="18" charset="0"/>
              </a:rPr>
              <a:t>第二届“粤港澳”核物理论坛  广州  </a:t>
            </a:r>
            <a:r>
              <a:rPr lang="en-US" altLang="zh-CN">
                <a:latin typeface="Times New Roman" panose="02020603050405020304" pitchFamily="18" charset="0"/>
                <a:cs typeface="Times New Roman" panose="02020603050405020304" pitchFamily="18" charset="0"/>
              </a:rPr>
              <a:t>2023</a:t>
            </a:r>
            <a:r>
              <a:rPr lang="zh-CN" altLang="en-US">
                <a:latin typeface="Times New Roman" panose="02020603050405020304" pitchFamily="18" charset="0"/>
                <a:cs typeface="Times New Roman" panose="02020603050405020304" pitchFamily="18" charset="0"/>
              </a:rPr>
              <a:t>年</a:t>
            </a:r>
            <a:r>
              <a:rPr lang="en-US" altLang="zh-CN">
                <a:latin typeface="Times New Roman" panose="02020603050405020304" pitchFamily="18" charset="0"/>
                <a:cs typeface="Times New Roman" panose="02020603050405020304" pitchFamily="18" charset="0"/>
              </a:rPr>
              <a:t>6</a:t>
            </a:r>
            <a:r>
              <a:rPr lang="zh-CN" altLang="en-US">
                <a:latin typeface="Times New Roman" panose="02020603050405020304" pitchFamily="18" charset="0"/>
                <a:cs typeface="Times New Roman" panose="02020603050405020304" pitchFamily="18" charset="0"/>
              </a:rPr>
              <a:t>月</a:t>
            </a:r>
            <a:r>
              <a:rPr lang="en-US" altLang="zh-CN">
                <a:latin typeface="Times New Roman" panose="02020603050405020304" pitchFamily="18" charset="0"/>
                <a:cs typeface="Times New Roman" panose="02020603050405020304" pitchFamily="18" charset="0"/>
              </a:rPr>
              <a:t>17-20</a:t>
            </a:r>
            <a:r>
              <a:rPr lang="zh-CN" altLang="en-US">
                <a:latin typeface="Times New Roman" panose="02020603050405020304" pitchFamily="18" charset="0"/>
                <a:cs typeface="Times New Roman" panose="02020603050405020304" pitchFamily="18" charset="0"/>
              </a:rPr>
              <a:t>日</a:t>
            </a:r>
          </a:p>
        </p:txBody>
      </p:sp>
      <p:sp>
        <p:nvSpPr>
          <p:cNvPr id="7" name="灯片编号占位符 6">
            <a:extLst>
              <a:ext uri="{FF2B5EF4-FFF2-40B4-BE49-F238E27FC236}">
                <a16:creationId xmlns:a16="http://schemas.microsoft.com/office/drawing/2014/main" id="{7CF38BAB-69D8-81EC-F0D5-38D434B22E3E}"/>
              </a:ext>
            </a:extLst>
          </p:cNvPr>
          <p:cNvSpPr>
            <a:spLocks noGrp="1"/>
          </p:cNvSpPr>
          <p:nvPr>
            <p:ph type="sldNum" sz="quarter" idx="12"/>
          </p:nvPr>
        </p:nvSpPr>
        <p:spPr/>
        <p:txBody>
          <a:bodyPr/>
          <a:lstStyle/>
          <a:p>
            <a:fld id="{3E0BCE7E-9565-4515-9C4E-5B4E2AD8AE0F}" type="slidenum">
              <a:rPr lang="zh-CN" altLang="en-US" smtClean="0">
                <a:latin typeface="Times New Roman" panose="02020603050405020304" pitchFamily="18" charset="0"/>
                <a:cs typeface="Times New Roman" panose="02020603050405020304" pitchFamily="18" charset="0"/>
              </a:rPr>
              <a:t>11</a:t>
            </a:fld>
            <a:endParaRPr lang="zh-CN" altLang="en-US">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D55402B-488A-4B10-BEC7-4364481A4B2A}"/>
              </a:ext>
            </a:extLst>
          </p:cNvPr>
          <p:cNvPicPr>
            <a:picLocks noChangeAspect="1"/>
          </p:cNvPicPr>
          <p:nvPr/>
        </p:nvPicPr>
        <p:blipFill>
          <a:blip r:embed="rId2"/>
          <a:stretch>
            <a:fillRect/>
          </a:stretch>
        </p:blipFill>
        <p:spPr>
          <a:xfrm>
            <a:off x="3881205" y="1243583"/>
            <a:ext cx="8230852" cy="4370833"/>
          </a:xfrm>
          <a:prstGeom prst="rect">
            <a:avLst/>
          </a:prstGeom>
        </p:spPr>
      </p:pic>
    </p:spTree>
    <p:extLst>
      <p:ext uri="{BB962C8B-B14F-4D97-AF65-F5344CB8AC3E}">
        <p14:creationId xmlns:p14="http://schemas.microsoft.com/office/powerpoint/2010/main" val="2956304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共用电子学系统</a:t>
            </a:r>
            <a:endParaRPr lang="en-US" altLang="zh-CN" sz="4000" dirty="0"/>
          </a:p>
        </p:txBody>
      </p:sp>
      <p:sp>
        <p:nvSpPr>
          <p:cNvPr id="4" name="灯片编号占位符 3"/>
          <p:cNvSpPr>
            <a:spLocks noGrp="1"/>
          </p:cNvSpPr>
          <p:nvPr>
            <p:ph type="sldNum" sz="quarter" idx="12"/>
          </p:nvPr>
        </p:nvSpPr>
        <p:spPr/>
        <p:txBody>
          <a:bodyPr/>
          <a:lstStyle/>
          <a:p>
            <a:fld id="{5BE602AD-B81B-427F-AC89-4C6704DE70E3}" type="slidenum">
              <a:rPr lang="zh-CN" altLang="en-US" smtClean="0"/>
              <a:t>12</a:t>
            </a:fld>
            <a:endParaRPr lang="zh-CN" altLang="en-US"/>
          </a:p>
        </p:txBody>
      </p:sp>
      <p:sp>
        <p:nvSpPr>
          <p:cNvPr id="5" name="文本框 4"/>
          <p:cNvSpPr txBox="1"/>
          <p:nvPr/>
        </p:nvSpPr>
        <p:spPr>
          <a:xfrm>
            <a:off x="5456631" y="4309345"/>
            <a:ext cx="6644620" cy="1754326"/>
          </a:xfrm>
          <a:prstGeom prst="rect">
            <a:avLst/>
          </a:prstGeom>
          <a:noFill/>
        </p:spPr>
        <p:txBody>
          <a:bodyPr wrap="square" rtlCol="0">
            <a:spAutoFit/>
          </a:bodyPr>
          <a:lstStyle/>
          <a:p>
            <a:pPr algn="l"/>
            <a:r>
              <a:rPr lang="zh-CN" altLang="en-US" sz="1600" b="1" dirty="0">
                <a:latin typeface="Times New Roman" panose="02020603050405020304" pitchFamily="18" charset="0"/>
                <a:cs typeface="Times New Roman" panose="02020603050405020304" pitchFamily="18" charset="0"/>
              </a:rPr>
              <a:t>共用电子学：</a:t>
            </a:r>
            <a:r>
              <a:rPr lang="en-US" altLang="zh-CN" dirty="0">
                <a:latin typeface="Times New Roman" panose="02020603050405020304" pitchFamily="18" charset="0"/>
                <a:cs typeface="Times New Roman" panose="02020603050405020304" pitchFamily="18" charset="0"/>
              </a:rPr>
              <a:t>Back-n</a:t>
            </a:r>
            <a:r>
              <a:rPr lang="zh-CN" altLang="en-US" dirty="0">
                <a:latin typeface="Times New Roman" panose="02020603050405020304" pitchFamily="18" charset="0"/>
                <a:cs typeface="Times New Roman" panose="02020603050405020304" pitchFamily="18" charset="0"/>
              </a:rPr>
              <a:t>合作组中科大电子学组开发，由模拟调理插件</a:t>
            </a:r>
            <a:r>
              <a:rPr lang="en-US" altLang="zh-CN" dirty="0">
                <a:latin typeface="Times New Roman" panose="02020603050405020304" pitchFamily="18" charset="0"/>
                <a:cs typeface="Times New Roman" panose="02020603050405020304" pitchFamily="18" charset="0"/>
              </a:rPr>
              <a:t>(SCM)</a:t>
            </a:r>
            <a:r>
              <a:rPr lang="zh-CN" altLang="en-US" dirty="0">
                <a:latin typeface="Times New Roman" panose="02020603050405020304" pitchFamily="18" charset="0"/>
                <a:cs typeface="Times New Roman" panose="02020603050405020304" pitchFamily="18" charset="0"/>
              </a:rPr>
              <a:t>、触发时钟插件</a:t>
            </a:r>
            <a:r>
              <a:rPr lang="en-US" altLang="zh-CN" dirty="0">
                <a:latin typeface="Times New Roman" panose="02020603050405020304" pitchFamily="18" charset="0"/>
                <a:cs typeface="Times New Roman" panose="02020603050405020304" pitchFamily="18" charset="0"/>
              </a:rPr>
              <a:t>(TCM) </a:t>
            </a:r>
            <a:r>
              <a:rPr lang="zh-CN" altLang="en-US" dirty="0">
                <a:latin typeface="Times New Roman" panose="02020603050405020304" pitchFamily="18" charset="0"/>
                <a:cs typeface="Times New Roman" panose="02020603050405020304" pitchFamily="18" charset="0"/>
              </a:rPr>
              <a:t>、波形数字化插件</a:t>
            </a:r>
            <a:r>
              <a:rPr lang="en-US" altLang="zh-CN" dirty="0">
                <a:latin typeface="Times New Roman" panose="02020603050405020304" pitchFamily="18" charset="0"/>
                <a:cs typeface="Times New Roman" panose="02020603050405020304" pitchFamily="18" charset="0"/>
              </a:rPr>
              <a:t>(FDM)</a:t>
            </a:r>
            <a:r>
              <a:rPr lang="zh-CN" altLang="en-US" dirty="0">
                <a:latin typeface="Times New Roman" panose="02020603050405020304" pitchFamily="18" charset="0"/>
                <a:cs typeface="Times New Roman" panose="02020603050405020304" pitchFamily="18" charset="0"/>
              </a:rPr>
              <a:t>组成。</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采样精度</a:t>
            </a:r>
            <a:r>
              <a:rPr lang="en-US" altLang="zh-CN" dirty="0">
                <a:latin typeface="Times New Roman" panose="02020603050405020304" pitchFamily="18" charset="0"/>
                <a:cs typeface="Times New Roman" panose="02020603050405020304" pitchFamily="18" charset="0"/>
              </a:rPr>
              <a:t>:12 Bit</a:t>
            </a: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采样率</a:t>
            </a:r>
            <a:r>
              <a:rPr lang="en-US" altLang="zh-CN" dirty="0">
                <a:latin typeface="Times New Roman" panose="02020603050405020304" pitchFamily="18" charset="0"/>
                <a:cs typeface="Times New Roman" panose="02020603050405020304" pitchFamily="18" charset="0"/>
              </a:rPr>
              <a:t>: 1GSPs</a:t>
            </a: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接口</a:t>
            </a:r>
            <a:r>
              <a:rPr lang="en-US" altLang="zh-CN" dirty="0">
                <a:latin typeface="Times New Roman" panose="02020603050405020304" pitchFamily="18" charset="0"/>
                <a:cs typeface="Times New Roman" panose="02020603050405020304" pitchFamily="18" charset="0"/>
              </a:rPr>
              <a:t>: PXIe </a:t>
            </a:r>
          </a:p>
          <a:p>
            <a:r>
              <a:rPr lang="zh-CN" altLang="en-US" dirty="0">
                <a:latin typeface="Times New Roman" panose="02020603050405020304" pitchFamily="18" charset="0"/>
                <a:cs typeface="Times New Roman" panose="02020603050405020304" pitchFamily="18" charset="0"/>
              </a:rPr>
              <a:t>目前已有</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通道。</a:t>
            </a:r>
          </a:p>
        </p:txBody>
      </p:sp>
      <p:pic>
        <p:nvPicPr>
          <p:cNvPr id="6" name="图片 5"/>
          <p:cNvPicPr>
            <a:picLocks noChangeAspect="1"/>
          </p:cNvPicPr>
          <p:nvPr/>
        </p:nvPicPr>
        <p:blipFill rotWithShape="1">
          <a:blip r:embed="rId3">
            <a:clrChange>
              <a:clrFrom>
                <a:srgbClr val="FEFEE6"/>
              </a:clrFrom>
              <a:clrTo>
                <a:srgbClr val="FEFEE6">
                  <a:alpha val="0"/>
                </a:srgbClr>
              </a:clrTo>
            </a:clrChange>
          </a:blip>
          <a:srcRect t="4794"/>
          <a:stretch/>
        </p:blipFill>
        <p:spPr>
          <a:xfrm>
            <a:off x="5736031" y="1325563"/>
            <a:ext cx="3923928" cy="3008597"/>
          </a:xfrm>
          <a:prstGeom prst="rect">
            <a:avLst/>
          </a:prstGeom>
        </p:spPr>
      </p:pic>
      <p:pic>
        <p:nvPicPr>
          <p:cNvPr id="8" name="图片 7"/>
          <p:cNvPicPr>
            <a:picLocks noChangeAspect="1"/>
          </p:cNvPicPr>
          <p:nvPr/>
        </p:nvPicPr>
        <p:blipFill>
          <a:blip r:embed="rId4"/>
          <a:stretch>
            <a:fillRect/>
          </a:stretch>
        </p:blipFill>
        <p:spPr>
          <a:xfrm>
            <a:off x="529191" y="1438349"/>
            <a:ext cx="4847602" cy="3705091"/>
          </a:xfrm>
          <a:prstGeom prst="rect">
            <a:avLst/>
          </a:prstGeom>
        </p:spPr>
      </p:pic>
      <p:sp>
        <p:nvSpPr>
          <p:cNvPr id="3" name="矩形 2"/>
          <p:cNvSpPr/>
          <p:nvPr/>
        </p:nvSpPr>
        <p:spPr>
          <a:xfrm>
            <a:off x="1877878" y="5332144"/>
            <a:ext cx="2300630" cy="323165"/>
          </a:xfrm>
          <a:prstGeom prst="rect">
            <a:avLst/>
          </a:prstGeom>
        </p:spPr>
        <p:txBody>
          <a:bodyPr wrap="none">
            <a:spAutoFit/>
          </a:bodyPr>
          <a:lstStyle/>
          <a:p>
            <a:r>
              <a:rPr lang="zh-CN" altLang="en-US" sz="1500" dirty="0">
                <a:latin typeface="楷体" panose="02010609060101010101" pitchFamily="49" charset="-122"/>
                <a:ea typeface="楷体" panose="02010609060101010101" pitchFamily="49" charset="-122"/>
              </a:rPr>
              <a:t>共用电子学系统总体架构</a:t>
            </a:r>
          </a:p>
        </p:txBody>
      </p:sp>
      <p:sp>
        <p:nvSpPr>
          <p:cNvPr id="7" name="矩形 6"/>
          <p:cNvSpPr/>
          <p:nvPr/>
        </p:nvSpPr>
        <p:spPr>
          <a:xfrm>
            <a:off x="9462165" y="2787211"/>
            <a:ext cx="2492990" cy="323165"/>
          </a:xfrm>
          <a:prstGeom prst="rect">
            <a:avLst/>
          </a:prstGeom>
        </p:spPr>
        <p:txBody>
          <a:bodyPr wrap="none">
            <a:spAutoFit/>
          </a:bodyPr>
          <a:lstStyle/>
          <a:p>
            <a:r>
              <a:rPr lang="zh-CN" altLang="en-US" sz="1500" dirty="0">
                <a:latin typeface="楷体" panose="02010609060101010101" pitchFamily="49" charset="-122"/>
                <a:ea typeface="楷体" panose="02010609060101010101" pitchFamily="49" charset="-122"/>
              </a:rPr>
              <a:t>共用读出平台及电子学插件</a:t>
            </a:r>
          </a:p>
        </p:txBody>
      </p:sp>
      <p:sp>
        <p:nvSpPr>
          <p:cNvPr id="9" name="矩形 8"/>
          <p:cNvSpPr/>
          <p:nvPr/>
        </p:nvSpPr>
        <p:spPr>
          <a:xfrm>
            <a:off x="502754" y="5768095"/>
            <a:ext cx="4808416" cy="415498"/>
          </a:xfrm>
          <a:prstGeom prst="rect">
            <a:avLst/>
          </a:prstGeom>
        </p:spPr>
        <p:txBody>
          <a:bodyPr wrap="square">
            <a:spAutoFit/>
          </a:bodyPr>
          <a:lstStyle/>
          <a:p>
            <a:r>
              <a:rPr lang="en-US" altLang="zh-CN" sz="1050" dirty="0">
                <a:latin typeface="Arial" panose="020B0604020202020204" pitchFamily="34" charset="0"/>
              </a:rPr>
              <a:t>Review of Scientific Instruments </a:t>
            </a:r>
            <a:r>
              <a:rPr lang="en-US" altLang="zh-CN" sz="1050" b="1" dirty="0">
                <a:latin typeface="Arial" panose="020B0604020202020204" pitchFamily="34" charset="0"/>
              </a:rPr>
              <a:t>89</a:t>
            </a:r>
            <a:r>
              <a:rPr lang="en-US" altLang="zh-CN" sz="1050" dirty="0">
                <a:latin typeface="Arial" panose="020B0604020202020204" pitchFamily="34" charset="0"/>
              </a:rPr>
              <a:t>, 013511 (2018); </a:t>
            </a:r>
            <a:r>
              <a:rPr lang="en-US" altLang="zh-CN" sz="1050" dirty="0" err="1">
                <a:latin typeface="Arial" panose="020B0604020202020204" pitchFamily="34" charset="0"/>
              </a:rPr>
              <a:t>doi</a:t>
            </a:r>
            <a:r>
              <a:rPr lang="en-US" altLang="zh-CN" sz="1050" dirty="0">
                <a:latin typeface="Arial" panose="020B0604020202020204" pitchFamily="34" charset="0"/>
              </a:rPr>
              <a:t>: 10.1063/1.5006346</a:t>
            </a:r>
          </a:p>
          <a:p>
            <a:r>
              <a:rPr lang="en-US" altLang="zh-CN" sz="1050" dirty="0"/>
              <a:t>IEEE TRANSACTIONS ON NUCLEAR SCIENCE, VOL. 66, NO. 7, JULY 2019</a:t>
            </a:r>
            <a:endParaRPr lang="zh-CN" altLang="en-US" sz="1050" dirty="0"/>
          </a:p>
        </p:txBody>
      </p:sp>
      <p:sp>
        <p:nvSpPr>
          <p:cNvPr id="11" name="页脚占位符 10">
            <a:extLst>
              <a:ext uri="{FF2B5EF4-FFF2-40B4-BE49-F238E27FC236}">
                <a16:creationId xmlns:a16="http://schemas.microsoft.com/office/drawing/2014/main" id="{609A6E43-7E36-4C45-E31D-E475994DC3C4}"/>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endParaRPr lang="zh-CN" altLang="en-US" dirty="0"/>
          </a:p>
        </p:txBody>
      </p:sp>
    </p:spTree>
    <p:extLst>
      <p:ext uri="{BB962C8B-B14F-4D97-AF65-F5344CB8AC3E}">
        <p14:creationId xmlns:p14="http://schemas.microsoft.com/office/powerpoint/2010/main" val="1489620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5811E-6469-9311-2654-DE3EE677EF5A}"/>
              </a:ext>
            </a:extLst>
          </p:cNvPr>
          <p:cNvSpPr>
            <a:spLocks noGrp="1"/>
          </p:cNvSpPr>
          <p:nvPr>
            <p:ph type="title"/>
          </p:nvPr>
        </p:nvSpPr>
        <p:spPr/>
        <p:txBody>
          <a:bodyPr/>
          <a:lstStyle/>
          <a:p>
            <a:r>
              <a:rPr lang="zh-CN" altLang="en-US" dirty="0"/>
              <a:t>年度实验机时情况</a:t>
            </a:r>
          </a:p>
        </p:txBody>
      </p:sp>
      <p:pic>
        <p:nvPicPr>
          <p:cNvPr id="3" name="图片 2">
            <a:extLst>
              <a:ext uri="{FF2B5EF4-FFF2-40B4-BE49-F238E27FC236}">
                <a16:creationId xmlns:a16="http://schemas.microsoft.com/office/drawing/2014/main" id="{61B3CABC-E41A-4293-3F40-A561E7BCEB41}"/>
              </a:ext>
            </a:extLst>
          </p:cNvPr>
          <p:cNvPicPr>
            <a:picLocks noChangeAspect="1"/>
          </p:cNvPicPr>
          <p:nvPr/>
        </p:nvPicPr>
        <p:blipFill rotWithShape="1">
          <a:blip r:embed="rId2"/>
          <a:srcRect l="4653" t="2600" b="9368"/>
          <a:stretch/>
        </p:blipFill>
        <p:spPr>
          <a:xfrm>
            <a:off x="1271015" y="1188720"/>
            <a:ext cx="9460585" cy="5001768"/>
          </a:xfrm>
          <a:prstGeom prst="rect">
            <a:avLst/>
          </a:prstGeom>
        </p:spPr>
      </p:pic>
      <p:sp>
        <p:nvSpPr>
          <p:cNvPr id="6" name="页脚占位符 5">
            <a:extLst>
              <a:ext uri="{FF2B5EF4-FFF2-40B4-BE49-F238E27FC236}">
                <a16:creationId xmlns:a16="http://schemas.microsoft.com/office/drawing/2014/main" id="{F121BB5F-FEBB-F781-412C-C6A474F05811}"/>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7" name="灯片编号占位符 6">
            <a:extLst>
              <a:ext uri="{FF2B5EF4-FFF2-40B4-BE49-F238E27FC236}">
                <a16:creationId xmlns:a16="http://schemas.microsoft.com/office/drawing/2014/main" id="{72820C85-1185-B5B3-8556-0ABF5FA28EE2}"/>
              </a:ext>
            </a:extLst>
          </p:cNvPr>
          <p:cNvSpPr>
            <a:spLocks noGrp="1"/>
          </p:cNvSpPr>
          <p:nvPr>
            <p:ph type="sldNum" sz="quarter" idx="12"/>
          </p:nvPr>
        </p:nvSpPr>
        <p:spPr/>
        <p:txBody>
          <a:bodyPr/>
          <a:lstStyle/>
          <a:p>
            <a:fld id="{3E0BCE7E-9565-4515-9C4E-5B4E2AD8AE0F}" type="slidenum">
              <a:rPr lang="zh-CN" altLang="en-US" smtClean="0"/>
              <a:t>13</a:t>
            </a:fld>
            <a:endParaRPr lang="zh-CN" altLang="en-US"/>
          </a:p>
        </p:txBody>
      </p:sp>
    </p:spTree>
    <p:extLst>
      <p:ext uri="{BB962C8B-B14F-4D97-AF65-F5344CB8AC3E}">
        <p14:creationId xmlns:p14="http://schemas.microsoft.com/office/powerpoint/2010/main" val="1205287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bg1"/>
          </a:solidFill>
        </p:spPr>
        <p:txBody>
          <a:bodyPr>
            <a:normAutofit/>
          </a:bodyPr>
          <a:lstStyle/>
          <a:p>
            <a:r>
              <a:rPr lang="zh-CN" altLang="en-US" dirty="0"/>
              <a:t>已开展的核反应测量实验</a:t>
            </a:r>
          </a:p>
        </p:txBody>
      </p:sp>
      <p:sp>
        <p:nvSpPr>
          <p:cNvPr id="3" name="内容占位符 2"/>
          <p:cNvSpPr>
            <a:spLocks noGrp="1"/>
          </p:cNvSpPr>
          <p:nvPr>
            <p:ph idx="1"/>
          </p:nvPr>
        </p:nvSpPr>
        <p:spPr/>
        <p:txBody>
          <a:bodyPr>
            <a:normAutofit lnSpcReduction="10000"/>
          </a:bodyPr>
          <a:lstStyle/>
          <a:p>
            <a:pPr>
              <a:lnSpc>
                <a:spcPct val="100000"/>
              </a:lnSpc>
              <a:spcBef>
                <a:spcPts val="0"/>
              </a:spcBef>
            </a:pPr>
            <a:r>
              <a:rPr lang="en-US" altLang="zh-CN" sz="2600" dirty="0">
                <a:latin typeface="Times New Roman" panose="02020603050405020304" pitchFamily="18" charset="0"/>
                <a:cs typeface="Times New Roman" panose="02020603050405020304" pitchFamily="18" charset="0"/>
              </a:rPr>
              <a:t>Neutron capture</a:t>
            </a:r>
          </a:p>
          <a:p>
            <a:pPr lvl="1">
              <a:lnSpc>
                <a:spcPct val="100000"/>
              </a:lnSpc>
              <a:spcBef>
                <a:spcPts val="0"/>
              </a:spcBef>
            </a:pPr>
            <a:r>
              <a:rPr lang="en-US" altLang="zh-CN" sz="2200" dirty="0">
                <a:latin typeface="Times New Roman" panose="02020603050405020304" pitchFamily="18" charset="0"/>
                <a:cs typeface="Times New Roman" panose="02020603050405020304" pitchFamily="18" charset="0"/>
              </a:rPr>
              <a:t>C</a:t>
            </a:r>
            <a:r>
              <a:rPr lang="en-US" altLang="zh-CN" sz="2200" baseline="-25000" dirty="0">
                <a:latin typeface="Times New Roman" panose="02020603050405020304" pitchFamily="18" charset="0"/>
                <a:cs typeface="Times New Roman" panose="02020603050405020304" pitchFamily="18" charset="0"/>
              </a:rPr>
              <a:t>6</a:t>
            </a:r>
            <a:r>
              <a:rPr lang="en-US" altLang="zh-CN" sz="2200" dirty="0">
                <a:latin typeface="Times New Roman" panose="02020603050405020304" pitchFamily="18" charset="0"/>
                <a:cs typeface="Times New Roman" panose="02020603050405020304" pitchFamily="18" charset="0"/>
              </a:rPr>
              <a:t>D</a:t>
            </a:r>
            <a:r>
              <a:rPr lang="en-US" altLang="zh-CN" sz="2200" baseline="-25000" dirty="0">
                <a:latin typeface="Times New Roman" panose="02020603050405020304" pitchFamily="18" charset="0"/>
                <a:cs typeface="Times New Roman" panose="02020603050405020304" pitchFamily="18" charset="0"/>
              </a:rPr>
              <a:t>6</a:t>
            </a:r>
            <a:r>
              <a:rPr lang="en-US" altLang="zh-CN" sz="2200" dirty="0">
                <a:latin typeface="Times New Roman" panose="02020603050405020304" pitchFamily="18" charset="0"/>
                <a:cs typeface="Times New Roman" panose="02020603050405020304" pitchFamily="18" charset="0"/>
              </a:rPr>
              <a:t>: </a:t>
            </a:r>
            <a:r>
              <a:rPr lang="en-US" altLang="zh-CN" sz="2200" baseline="30000" dirty="0">
                <a:latin typeface="Times New Roman" panose="02020603050405020304" pitchFamily="18" charset="0"/>
                <a:cs typeface="Times New Roman" panose="02020603050405020304" pitchFamily="18" charset="0"/>
              </a:rPr>
              <a:t>169</a:t>
            </a:r>
            <a:r>
              <a:rPr lang="en-US" altLang="zh-CN" sz="2200" dirty="0">
                <a:latin typeface="Times New Roman" panose="02020603050405020304" pitchFamily="18" charset="0"/>
                <a:cs typeface="Times New Roman" panose="02020603050405020304" pitchFamily="18" charset="0"/>
              </a:rPr>
              <a:t>Tm, </a:t>
            </a:r>
            <a:r>
              <a:rPr lang="en-US" altLang="zh-CN" sz="2200" baseline="30000" dirty="0">
                <a:latin typeface="Times New Roman" panose="02020603050405020304" pitchFamily="18" charset="0"/>
                <a:cs typeface="Times New Roman" panose="02020603050405020304" pitchFamily="18" charset="0"/>
              </a:rPr>
              <a:t>197</a:t>
            </a:r>
            <a:r>
              <a:rPr lang="en-US" altLang="zh-CN" sz="2200" dirty="0">
                <a:latin typeface="Times New Roman" panose="02020603050405020304" pitchFamily="18" charset="0"/>
                <a:cs typeface="Times New Roman" panose="02020603050405020304" pitchFamily="18" charset="0"/>
              </a:rPr>
              <a:t>Au, </a:t>
            </a:r>
            <a:r>
              <a:rPr lang="en-US" altLang="zh-CN" sz="2200" baseline="30000" dirty="0">
                <a:latin typeface="Times New Roman" panose="02020603050405020304" pitchFamily="18" charset="0"/>
                <a:cs typeface="Times New Roman" panose="02020603050405020304" pitchFamily="18" charset="0"/>
              </a:rPr>
              <a:t>57</a:t>
            </a:r>
            <a:r>
              <a:rPr lang="en-US" altLang="zh-CN" sz="2200" dirty="0">
                <a:latin typeface="Times New Roman" panose="02020603050405020304" pitchFamily="18" charset="0"/>
                <a:cs typeface="Times New Roman" panose="02020603050405020304" pitchFamily="18" charset="0"/>
              </a:rPr>
              <a:t>Fe, </a:t>
            </a:r>
            <a:r>
              <a:rPr lang="en-US" altLang="zh-CN" sz="2200" baseline="30000" dirty="0" err="1">
                <a:latin typeface="Times New Roman" panose="02020603050405020304" pitchFamily="18" charset="0"/>
                <a:cs typeface="Times New Roman" panose="02020603050405020304" pitchFamily="18" charset="0"/>
              </a:rPr>
              <a:t>nat</a:t>
            </a:r>
            <a:r>
              <a:rPr lang="en-US" altLang="zh-CN" sz="2200" dirty="0" err="1">
                <a:latin typeface="Times New Roman" panose="02020603050405020304" pitchFamily="18" charset="0"/>
                <a:cs typeface="Times New Roman" panose="02020603050405020304" pitchFamily="18" charset="0"/>
              </a:rPr>
              <a:t>Se</a:t>
            </a:r>
            <a:r>
              <a:rPr lang="en-US" altLang="zh-CN" sz="2200" dirty="0">
                <a:latin typeface="Times New Roman" panose="02020603050405020304" pitchFamily="18" charset="0"/>
                <a:cs typeface="Times New Roman" panose="02020603050405020304" pitchFamily="18" charset="0"/>
              </a:rPr>
              <a:t>, </a:t>
            </a:r>
            <a:r>
              <a:rPr lang="en-US" altLang="zh-CN" sz="2200" baseline="30000" dirty="0">
                <a:latin typeface="Times New Roman" panose="02020603050405020304" pitchFamily="18" charset="0"/>
                <a:cs typeface="Times New Roman" panose="02020603050405020304" pitchFamily="18" charset="0"/>
              </a:rPr>
              <a:t>89</a:t>
            </a:r>
            <a:r>
              <a:rPr lang="en-US" altLang="zh-CN" sz="2200" dirty="0">
                <a:latin typeface="Times New Roman" panose="02020603050405020304" pitchFamily="18" charset="0"/>
                <a:cs typeface="Times New Roman" panose="02020603050405020304" pitchFamily="18" charset="0"/>
              </a:rPr>
              <a:t>Y, </a:t>
            </a:r>
            <a:r>
              <a:rPr lang="en-US" altLang="zh-CN" sz="2200" baseline="30000" dirty="0" err="1">
                <a:latin typeface="Times New Roman" panose="02020603050405020304" pitchFamily="18" charset="0"/>
                <a:cs typeface="Times New Roman" panose="02020603050405020304" pitchFamily="18" charset="0"/>
              </a:rPr>
              <a:t>nat</a:t>
            </a:r>
            <a:r>
              <a:rPr lang="en-US" altLang="zh-CN" sz="2200" dirty="0" err="1">
                <a:latin typeface="Times New Roman" panose="02020603050405020304" pitchFamily="18" charset="0"/>
                <a:cs typeface="Times New Roman" panose="02020603050405020304" pitchFamily="18" charset="0"/>
              </a:rPr>
              <a:t>Er</a:t>
            </a:r>
            <a:r>
              <a:rPr lang="en-US" altLang="zh-CN" sz="2200" dirty="0">
                <a:latin typeface="Times New Roman" panose="02020603050405020304" pitchFamily="18" charset="0"/>
                <a:cs typeface="Times New Roman" panose="02020603050405020304" pitchFamily="18" charset="0"/>
              </a:rPr>
              <a:t>/</a:t>
            </a:r>
            <a:r>
              <a:rPr lang="en-US" altLang="zh-CN" sz="2200" baseline="30000" dirty="0">
                <a:latin typeface="Times New Roman" panose="02020603050405020304" pitchFamily="18" charset="0"/>
                <a:cs typeface="Times New Roman" panose="02020603050405020304" pitchFamily="18" charset="0"/>
              </a:rPr>
              <a:t>162</a:t>
            </a:r>
            <a:r>
              <a:rPr lang="en-US" altLang="zh-CN" sz="2200" dirty="0">
                <a:latin typeface="Times New Roman" panose="02020603050405020304" pitchFamily="18" charset="0"/>
                <a:cs typeface="Times New Roman" panose="02020603050405020304" pitchFamily="18" charset="0"/>
              </a:rPr>
              <a:t>Er, </a:t>
            </a:r>
            <a:r>
              <a:rPr lang="en-US" altLang="zh-CN" sz="2200" baseline="30000" dirty="0">
                <a:latin typeface="Times New Roman" panose="02020603050405020304" pitchFamily="18" charset="0"/>
                <a:cs typeface="Times New Roman" panose="02020603050405020304" pitchFamily="18" charset="0"/>
              </a:rPr>
              <a:t>232</a:t>
            </a:r>
            <a:r>
              <a:rPr lang="en-US" altLang="zh-CN" sz="2200" dirty="0">
                <a:latin typeface="Times New Roman" panose="02020603050405020304" pitchFamily="18" charset="0"/>
                <a:cs typeface="Times New Roman" panose="02020603050405020304" pitchFamily="18" charset="0"/>
              </a:rPr>
              <a:t>Th, </a:t>
            </a:r>
            <a:r>
              <a:rPr lang="en-US" altLang="zh-CN" sz="2200" baseline="30000" dirty="0">
                <a:latin typeface="Times New Roman" panose="02020603050405020304" pitchFamily="18" charset="0"/>
                <a:cs typeface="Times New Roman" panose="02020603050405020304" pitchFamily="18" charset="0"/>
              </a:rPr>
              <a:t>238</a:t>
            </a:r>
            <a:r>
              <a:rPr lang="en-US" altLang="zh-CN" sz="2200" dirty="0">
                <a:latin typeface="Times New Roman" panose="02020603050405020304" pitchFamily="18" charset="0"/>
                <a:cs typeface="Times New Roman" panose="02020603050405020304" pitchFamily="18" charset="0"/>
              </a:rPr>
              <a:t>U, </a:t>
            </a:r>
            <a:r>
              <a:rPr lang="en-US" altLang="zh-CN" sz="2200" baseline="30000" dirty="0">
                <a:latin typeface="Times New Roman" panose="02020603050405020304" pitchFamily="18" charset="0"/>
                <a:cs typeface="Times New Roman" panose="02020603050405020304" pitchFamily="18" charset="0"/>
              </a:rPr>
              <a:t>93</a:t>
            </a:r>
            <a:r>
              <a:rPr lang="en-US" altLang="zh-CN" sz="2200" dirty="0">
                <a:latin typeface="Times New Roman" panose="02020603050405020304" pitchFamily="18" charset="0"/>
                <a:cs typeface="Times New Roman" panose="02020603050405020304" pitchFamily="18" charset="0"/>
              </a:rPr>
              <a:t>Nb</a:t>
            </a:r>
            <a:r>
              <a:rPr lang="zh-CN" altLang="en-US" sz="2200" dirty="0">
                <a:latin typeface="Times New Roman" panose="02020603050405020304" pitchFamily="18" charset="0"/>
                <a:cs typeface="Times New Roman" panose="02020603050405020304" pitchFamily="18" charset="0"/>
              </a:rPr>
              <a:t>，</a:t>
            </a:r>
            <a:r>
              <a:rPr lang="en-US" altLang="zh-CN" sz="2200" baseline="30000" dirty="0" err="1">
                <a:latin typeface="Times New Roman" panose="02020603050405020304" pitchFamily="18" charset="0"/>
                <a:cs typeface="Times New Roman" panose="02020603050405020304" pitchFamily="18" charset="0"/>
              </a:rPr>
              <a:t>nat</a:t>
            </a:r>
            <a:r>
              <a:rPr lang="en-US" altLang="zh-CN" sz="2200" dirty="0" err="1">
                <a:latin typeface="Times New Roman" panose="02020603050405020304" pitchFamily="18" charset="0"/>
                <a:cs typeface="Times New Roman" panose="02020603050405020304" pitchFamily="18" charset="0"/>
              </a:rPr>
              <a:t>Cu</a:t>
            </a:r>
            <a:r>
              <a:rPr lang="zh-CN" altLang="en-US" sz="2200" dirty="0">
                <a:latin typeface="Times New Roman" panose="02020603050405020304" pitchFamily="18" charset="0"/>
                <a:cs typeface="Times New Roman" panose="02020603050405020304" pitchFamily="18" charset="0"/>
              </a:rPr>
              <a:t>，</a:t>
            </a:r>
            <a:r>
              <a:rPr lang="en-US" altLang="zh-CN" sz="2200" baseline="30000" dirty="0" err="1">
                <a:latin typeface="Times New Roman" panose="02020603050405020304" pitchFamily="18" charset="0"/>
                <a:cs typeface="Times New Roman" panose="02020603050405020304" pitchFamily="18" charset="0"/>
              </a:rPr>
              <a:t>nat</a:t>
            </a:r>
            <a:r>
              <a:rPr lang="en-US" altLang="zh-CN" sz="2200" dirty="0" err="1">
                <a:latin typeface="Times New Roman" panose="02020603050405020304" pitchFamily="18" charset="0"/>
                <a:cs typeface="Times New Roman" panose="02020603050405020304" pitchFamily="18" charset="0"/>
              </a:rPr>
              <a:t>Lu</a:t>
            </a:r>
            <a:r>
              <a:rPr lang="en-US" altLang="zh-CN" sz="2200" dirty="0">
                <a:latin typeface="Times New Roman" panose="02020603050405020304" pitchFamily="18" charset="0"/>
                <a:cs typeface="Times New Roman" panose="02020603050405020304" pitchFamily="18" charset="0"/>
              </a:rPr>
              <a:t>,</a:t>
            </a:r>
            <a:r>
              <a:rPr lang="en-US" altLang="zh-CN" sz="2200" baseline="30000" dirty="0">
                <a:latin typeface="Times New Roman" panose="02020603050405020304" pitchFamily="18" charset="0"/>
                <a:cs typeface="Times New Roman" panose="02020603050405020304" pitchFamily="18" charset="0"/>
              </a:rPr>
              <a:t> 113&amp;115</a:t>
            </a:r>
            <a:r>
              <a:rPr lang="en-US" altLang="zh-CN" sz="2200" dirty="0">
                <a:latin typeface="Times New Roman" panose="02020603050405020304" pitchFamily="18" charset="0"/>
                <a:cs typeface="Times New Roman" panose="02020603050405020304" pitchFamily="18" charset="0"/>
              </a:rPr>
              <a:t>In, </a:t>
            </a:r>
            <a:r>
              <a:rPr lang="en-US" altLang="zh-CN" sz="2200" baseline="30000" dirty="0">
                <a:latin typeface="Times New Roman" panose="02020603050405020304" pitchFamily="18" charset="0"/>
                <a:cs typeface="Times New Roman" panose="02020603050405020304" pitchFamily="18" charset="0"/>
              </a:rPr>
              <a:t>185&amp;187</a:t>
            </a:r>
            <a:r>
              <a:rPr lang="en-US" altLang="zh-CN" sz="2200" dirty="0">
                <a:latin typeface="Times New Roman" panose="02020603050405020304" pitchFamily="18" charset="0"/>
                <a:cs typeface="Times New Roman" panose="02020603050405020304" pitchFamily="18" charset="0"/>
              </a:rPr>
              <a:t>Re , </a:t>
            </a:r>
            <a:r>
              <a:rPr lang="en-US" altLang="zh-CN" sz="2200" baseline="30000" dirty="0">
                <a:latin typeface="Times New Roman" panose="02020603050405020304" pitchFamily="18" charset="0"/>
                <a:cs typeface="Times New Roman" panose="02020603050405020304" pitchFamily="18" charset="0"/>
              </a:rPr>
              <a:t>181</a:t>
            </a:r>
            <a:r>
              <a:rPr lang="en-US" altLang="zh-CN" sz="2200" dirty="0">
                <a:latin typeface="Times New Roman" panose="02020603050405020304" pitchFamily="18" charset="0"/>
                <a:cs typeface="Times New Roman" panose="02020603050405020304" pitchFamily="18" charset="0"/>
              </a:rPr>
              <a:t>Ta, </a:t>
            </a:r>
            <a:r>
              <a:rPr lang="en-US" altLang="zh-CN" sz="2200" baseline="30000" dirty="0">
                <a:latin typeface="Times New Roman" panose="02020603050405020304" pitchFamily="18" charset="0"/>
                <a:cs typeface="Times New Roman" panose="02020603050405020304" pitchFamily="18" charset="0"/>
              </a:rPr>
              <a:t>107&amp;109</a:t>
            </a:r>
            <a:r>
              <a:rPr lang="en-US" altLang="zh-CN" sz="2200" dirty="0">
                <a:latin typeface="Times New Roman" panose="02020603050405020304" pitchFamily="18" charset="0"/>
                <a:cs typeface="Times New Roman" panose="02020603050405020304" pitchFamily="18" charset="0"/>
              </a:rPr>
              <a:t>Ag, </a:t>
            </a:r>
            <a:r>
              <a:rPr lang="en-US" altLang="zh-CN" sz="2200" baseline="30000" dirty="0">
                <a:latin typeface="Times New Roman" panose="02020603050405020304" pitchFamily="18" charset="0"/>
                <a:cs typeface="Times New Roman" panose="02020603050405020304" pitchFamily="18" charset="0"/>
              </a:rPr>
              <a:t>165</a:t>
            </a:r>
            <a:r>
              <a:rPr lang="en-US" altLang="zh-CN" sz="2200" dirty="0">
                <a:latin typeface="Times New Roman" panose="02020603050405020304" pitchFamily="18" charset="0"/>
                <a:cs typeface="Times New Roman" panose="02020603050405020304" pitchFamily="18" charset="0"/>
              </a:rPr>
              <a:t>Ho  </a:t>
            </a:r>
          </a:p>
          <a:p>
            <a:pPr lvl="1">
              <a:lnSpc>
                <a:spcPct val="100000"/>
              </a:lnSpc>
              <a:spcBef>
                <a:spcPts val="0"/>
              </a:spcBef>
            </a:pPr>
            <a:r>
              <a:rPr lang="en-US" altLang="zh-CN" sz="2200" dirty="0">
                <a:latin typeface="Times New Roman" panose="02020603050405020304" pitchFamily="18" charset="0"/>
                <a:cs typeface="Times New Roman" panose="02020603050405020304" pitchFamily="18" charset="0"/>
              </a:rPr>
              <a:t>GTAF-II: </a:t>
            </a:r>
            <a:r>
              <a:rPr lang="en-US" altLang="zh-CN" sz="2200" baseline="30000" dirty="0">
                <a:latin typeface="Times New Roman" panose="02020603050405020304" pitchFamily="18" charset="0"/>
                <a:cs typeface="Times New Roman" panose="02020603050405020304" pitchFamily="18" charset="0"/>
              </a:rPr>
              <a:t>169</a:t>
            </a:r>
            <a:r>
              <a:rPr lang="en-US" altLang="zh-CN" sz="2200" dirty="0">
                <a:latin typeface="Times New Roman" panose="02020603050405020304" pitchFamily="18" charset="0"/>
                <a:cs typeface="Times New Roman" panose="02020603050405020304" pitchFamily="18" charset="0"/>
              </a:rPr>
              <a:t>Tm, </a:t>
            </a:r>
            <a:r>
              <a:rPr lang="en-US" altLang="zh-CN" sz="2200" baseline="30000" dirty="0">
                <a:latin typeface="Times New Roman" panose="02020603050405020304" pitchFamily="18" charset="0"/>
                <a:cs typeface="Times New Roman" panose="02020603050405020304" pitchFamily="18" charset="0"/>
              </a:rPr>
              <a:t>93</a:t>
            </a:r>
            <a:r>
              <a:rPr lang="en-US" altLang="zh-CN" sz="2200" dirty="0">
                <a:latin typeface="Times New Roman" panose="02020603050405020304" pitchFamily="18" charset="0"/>
                <a:cs typeface="Times New Roman" panose="02020603050405020304" pitchFamily="18" charset="0"/>
              </a:rPr>
              <a:t>Nb</a:t>
            </a:r>
          </a:p>
          <a:p>
            <a:pPr>
              <a:lnSpc>
                <a:spcPct val="100000"/>
              </a:lnSpc>
              <a:spcBef>
                <a:spcPts val="0"/>
              </a:spcBef>
            </a:pPr>
            <a:r>
              <a:rPr lang="en-US" altLang="zh-CN" sz="2600" dirty="0">
                <a:latin typeface="Times New Roman" panose="02020603050405020304" pitchFamily="18" charset="0"/>
                <a:cs typeface="Times New Roman" panose="02020603050405020304" pitchFamily="18" charset="0"/>
              </a:rPr>
              <a:t>Total cross-section</a:t>
            </a:r>
          </a:p>
          <a:p>
            <a:pPr lvl="1">
              <a:lnSpc>
                <a:spcPct val="100000"/>
              </a:lnSpc>
              <a:spcBef>
                <a:spcPts val="0"/>
              </a:spcBef>
            </a:pPr>
            <a:r>
              <a:rPr lang="en-US" altLang="zh-CN" sz="2200" baseline="30000" dirty="0">
                <a:latin typeface="Times New Roman" panose="02020603050405020304" pitchFamily="18" charset="0"/>
                <a:cs typeface="Times New Roman" panose="02020603050405020304" pitchFamily="18" charset="0"/>
              </a:rPr>
              <a:t>12</a:t>
            </a:r>
            <a:r>
              <a:rPr lang="en-US" altLang="zh-CN" sz="2200" dirty="0">
                <a:latin typeface="Times New Roman" panose="02020603050405020304" pitchFamily="18" charset="0"/>
                <a:cs typeface="Times New Roman" panose="02020603050405020304" pitchFamily="18" charset="0"/>
              </a:rPr>
              <a:t>C, </a:t>
            </a:r>
            <a:r>
              <a:rPr lang="en-US" altLang="zh-CN" sz="2200" baseline="30000" dirty="0">
                <a:latin typeface="Times New Roman" panose="02020603050405020304" pitchFamily="18" charset="0"/>
                <a:cs typeface="Times New Roman" panose="02020603050405020304" pitchFamily="18" charset="0"/>
              </a:rPr>
              <a:t>27</a:t>
            </a:r>
            <a:r>
              <a:rPr lang="en-US" altLang="zh-CN" sz="2200" dirty="0">
                <a:latin typeface="Times New Roman" panose="02020603050405020304" pitchFamily="18" charset="0"/>
                <a:cs typeface="Times New Roman" panose="02020603050405020304" pitchFamily="18" charset="0"/>
              </a:rPr>
              <a:t>Al</a:t>
            </a:r>
            <a:r>
              <a:rPr lang="zh-CN" altLang="en-US" sz="2200" dirty="0">
                <a:latin typeface="Times New Roman" panose="02020603050405020304" pitchFamily="18" charset="0"/>
                <a:cs typeface="Times New Roman" panose="02020603050405020304" pitchFamily="18" charset="0"/>
              </a:rPr>
              <a:t>，</a:t>
            </a:r>
            <a:r>
              <a:rPr lang="en-US" altLang="zh-CN" sz="2200" baseline="30000" dirty="0">
                <a:latin typeface="Times New Roman" panose="02020603050405020304" pitchFamily="18" charset="0"/>
                <a:cs typeface="Times New Roman" panose="02020603050405020304" pitchFamily="18" charset="0"/>
              </a:rPr>
              <a:t>9</a:t>
            </a:r>
            <a:r>
              <a:rPr lang="en-US" altLang="zh-CN" sz="2200" dirty="0">
                <a:latin typeface="Times New Roman" panose="02020603050405020304" pitchFamily="18" charset="0"/>
                <a:cs typeface="Times New Roman" panose="02020603050405020304" pitchFamily="18" charset="0"/>
              </a:rPr>
              <a:t>Be</a:t>
            </a:r>
            <a:r>
              <a:rPr lang="zh-CN" altLang="en-US" sz="2200" dirty="0">
                <a:latin typeface="Times New Roman" panose="02020603050405020304" pitchFamily="18" charset="0"/>
                <a:cs typeface="Times New Roman" panose="02020603050405020304" pitchFamily="18" charset="0"/>
              </a:rPr>
              <a:t>，</a:t>
            </a:r>
            <a:r>
              <a:rPr lang="en-US" altLang="zh-CN" sz="2200" baseline="30000" dirty="0">
                <a:latin typeface="Times New Roman" panose="02020603050405020304" pitchFamily="18" charset="0"/>
                <a:cs typeface="Times New Roman" panose="02020603050405020304" pitchFamily="18" charset="0"/>
              </a:rPr>
              <a:t>7</a:t>
            </a:r>
            <a:r>
              <a:rPr lang="en-US" altLang="zh-CN" sz="2200" dirty="0">
                <a:latin typeface="Times New Roman" panose="02020603050405020304" pitchFamily="18" charset="0"/>
                <a:cs typeface="Times New Roman" panose="02020603050405020304" pitchFamily="18" charset="0"/>
              </a:rPr>
              <a:t>Li</a:t>
            </a:r>
            <a:r>
              <a:rPr lang="zh-CN" altLang="en-US" sz="2200" dirty="0">
                <a:latin typeface="Times New Roman" panose="02020603050405020304" pitchFamily="18" charset="0"/>
                <a:cs typeface="Times New Roman" panose="02020603050405020304" pitchFamily="18" charset="0"/>
              </a:rPr>
              <a:t>，</a:t>
            </a:r>
            <a:r>
              <a:rPr lang="en-US" altLang="zh-CN" sz="2200" baseline="30000" dirty="0" err="1">
                <a:latin typeface="Times New Roman" panose="02020603050405020304" pitchFamily="18" charset="0"/>
                <a:cs typeface="Times New Roman" panose="02020603050405020304" pitchFamily="18" charset="0"/>
              </a:rPr>
              <a:t>nat</a:t>
            </a:r>
            <a:r>
              <a:rPr lang="en-US" altLang="zh-CN" sz="2200" dirty="0" err="1">
                <a:latin typeface="Times New Roman" panose="02020603050405020304" pitchFamily="18" charset="0"/>
                <a:cs typeface="Times New Roman" panose="02020603050405020304" pitchFamily="18" charset="0"/>
              </a:rPr>
              <a:t>Fe</a:t>
            </a:r>
            <a:endParaRPr lang="en-US" altLang="zh-CN" sz="22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2600" dirty="0">
                <a:latin typeface="Times New Roman" panose="02020603050405020304" pitchFamily="18" charset="0"/>
                <a:cs typeface="Times New Roman" panose="02020603050405020304" pitchFamily="18" charset="0"/>
              </a:rPr>
              <a:t>Fission cross-section</a:t>
            </a:r>
          </a:p>
          <a:p>
            <a:pPr lvl="1">
              <a:lnSpc>
                <a:spcPct val="100000"/>
              </a:lnSpc>
              <a:spcBef>
                <a:spcPts val="0"/>
              </a:spcBef>
            </a:pPr>
            <a:r>
              <a:rPr lang="en-US" altLang="zh-CN" sz="2200" baseline="30000" dirty="0">
                <a:latin typeface="Times New Roman" panose="02020603050405020304" pitchFamily="18" charset="0"/>
                <a:cs typeface="Times New Roman" panose="02020603050405020304" pitchFamily="18" charset="0"/>
              </a:rPr>
              <a:t>235</a:t>
            </a:r>
            <a:r>
              <a:rPr lang="en-US" altLang="zh-CN" sz="2200" dirty="0">
                <a:latin typeface="Times New Roman" panose="02020603050405020304" pitchFamily="18" charset="0"/>
                <a:cs typeface="Times New Roman" panose="02020603050405020304" pitchFamily="18" charset="0"/>
              </a:rPr>
              <a:t>U, </a:t>
            </a:r>
            <a:r>
              <a:rPr lang="en-US" altLang="zh-CN" sz="2200" baseline="30000" dirty="0">
                <a:latin typeface="Times New Roman" panose="02020603050405020304" pitchFamily="18" charset="0"/>
                <a:cs typeface="Times New Roman" panose="02020603050405020304" pitchFamily="18" charset="0"/>
              </a:rPr>
              <a:t>238</a:t>
            </a:r>
            <a:r>
              <a:rPr lang="en-US" altLang="zh-CN" sz="2200" dirty="0">
                <a:latin typeface="Times New Roman" panose="02020603050405020304" pitchFamily="18" charset="0"/>
                <a:cs typeface="Times New Roman" panose="02020603050405020304" pitchFamily="18" charset="0"/>
              </a:rPr>
              <a:t>U, </a:t>
            </a:r>
            <a:r>
              <a:rPr lang="en-US" altLang="zh-CN" sz="2200" baseline="30000" dirty="0">
                <a:latin typeface="Times New Roman" panose="02020603050405020304" pitchFamily="18" charset="0"/>
                <a:cs typeface="Times New Roman" panose="02020603050405020304" pitchFamily="18" charset="0"/>
              </a:rPr>
              <a:t>236</a:t>
            </a:r>
            <a:r>
              <a:rPr lang="en-US" altLang="zh-CN" sz="2200" dirty="0">
                <a:latin typeface="Times New Roman" panose="02020603050405020304" pitchFamily="18" charset="0"/>
                <a:cs typeface="Times New Roman" panose="02020603050405020304" pitchFamily="18" charset="0"/>
              </a:rPr>
              <a:t>U, </a:t>
            </a:r>
            <a:r>
              <a:rPr lang="en-US" altLang="zh-CN" sz="2200" baseline="30000" dirty="0">
                <a:latin typeface="Times New Roman" panose="02020603050405020304" pitchFamily="18" charset="0"/>
                <a:cs typeface="Times New Roman" panose="02020603050405020304" pitchFamily="18" charset="0"/>
              </a:rPr>
              <a:t>239</a:t>
            </a:r>
            <a:r>
              <a:rPr lang="en-US" altLang="zh-CN" sz="2200" dirty="0">
                <a:latin typeface="Times New Roman" panose="02020603050405020304" pitchFamily="18" charset="0"/>
                <a:cs typeface="Times New Roman" panose="02020603050405020304" pitchFamily="18" charset="0"/>
              </a:rPr>
              <a:t>Pu, </a:t>
            </a:r>
            <a:r>
              <a:rPr lang="en-US" altLang="zh-CN" sz="2200" baseline="30000" dirty="0">
                <a:latin typeface="Times New Roman" panose="02020603050405020304" pitchFamily="18" charset="0"/>
                <a:cs typeface="Times New Roman" panose="02020603050405020304" pitchFamily="18" charset="0"/>
              </a:rPr>
              <a:t>232</a:t>
            </a:r>
            <a:r>
              <a:rPr lang="en-US" altLang="zh-CN" sz="2200" dirty="0">
                <a:latin typeface="Times New Roman" panose="02020603050405020304" pitchFamily="18" charset="0"/>
                <a:cs typeface="Times New Roman" panose="02020603050405020304" pitchFamily="18" charset="0"/>
              </a:rPr>
              <a:t>Th</a:t>
            </a:r>
            <a:r>
              <a:rPr lang="zh-CN" altLang="en-US" sz="2200" dirty="0">
                <a:latin typeface="Times New Roman" panose="02020603050405020304" pitchFamily="18" charset="0"/>
                <a:cs typeface="Times New Roman" panose="02020603050405020304" pitchFamily="18" charset="0"/>
              </a:rPr>
              <a:t>，</a:t>
            </a:r>
            <a:r>
              <a:rPr lang="en-US" altLang="zh-CN" sz="2200" baseline="30000" dirty="0">
                <a:latin typeface="Times New Roman" panose="02020603050405020304" pitchFamily="18" charset="0"/>
                <a:cs typeface="Times New Roman" panose="02020603050405020304" pitchFamily="18" charset="0"/>
              </a:rPr>
              <a:t>239</a:t>
            </a:r>
            <a:r>
              <a:rPr lang="en-US" altLang="zh-CN" sz="2200" dirty="0">
                <a:latin typeface="Times New Roman" panose="02020603050405020304" pitchFamily="18" charset="0"/>
                <a:cs typeface="Times New Roman" panose="02020603050405020304" pitchFamily="18" charset="0"/>
              </a:rPr>
              <a:t>Pu</a:t>
            </a:r>
          </a:p>
          <a:p>
            <a:pPr>
              <a:lnSpc>
                <a:spcPct val="100000"/>
              </a:lnSpc>
              <a:spcBef>
                <a:spcPts val="0"/>
              </a:spcBef>
            </a:pPr>
            <a:r>
              <a:rPr lang="en-US" altLang="zh-CN" sz="2600" dirty="0">
                <a:latin typeface="Times New Roman" panose="02020603050405020304" pitchFamily="18" charset="0"/>
                <a:cs typeface="Times New Roman" panose="02020603050405020304" pitchFamily="18" charset="0"/>
              </a:rPr>
              <a:t>Light charged particle emission</a:t>
            </a:r>
          </a:p>
          <a:p>
            <a:pPr lvl="1">
              <a:lnSpc>
                <a:spcPct val="100000"/>
              </a:lnSpc>
              <a:spcBef>
                <a:spcPts val="0"/>
              </a:spcBef>
            </a:pPr>
            <a:r>
              <a:rPr lang="en-US" altLang="zh-CN" sz="2200" dirty="0">
                <a:latin typeface="Times New Roman" panose="02020603050405020304" pitchFamily="18" charset="0"/>
                <a:cs typeface="Times New Roman" panose="02020603050405020304" pitchFamily="18" charset="0"/>
              </a:rPr>
              <a:t>LPDA: </a:t>
            </a:r>
            <a:r>
              <a:rPr lang="en-US" altLang="zh-CN" sz="2200" baseline="30000" dirty="0">
                <a:latin typeface="Times New Roman" panose="02020603050405020304" pitchFamily="18" charset="0"/>
                <a:cs typeface="Times New Roman" panose="02020603050405020304" pitchFamily="18" charset="0"/>
              </a:rPr>
              <a:t>6</a:t>
            </a:r>
            <a:r>
              <a:rPr lang="en-US" altLang="zh-CN" sz="2200" dirty="0">
                <a:latin typeface="Times New Roman" panose="02020603050405020304" pitchFamily="18" charset="0"/>
                <a:cs typeface="Times New Roman" panose="02020603050405020304" pitchFamily="18" charset="0"/>
              </a:rPr>
              <a:t>Li(n, </a:t>
            </a:r>
            <a:r>
              <a:rPr lang="en-US" altLang="zh-CN" sz="2200" dirty="0">
                <a:latin typeface="Times New Roman" panose="02020603050405020304" pitchFamily="18" charset="0"/>
                <a:cs typeface="Times New Roman" panose="02020603050405020304" pitchFamily="18" charset="0"/>
                <a:sym typeface="Symbol"/>
              </a:rPr>
              <a:t>x), </a:t>
            </a:r>
            <a:r>
              <a:rPr lang="en-US" altLang="zh-CN" sz="2200" baseline="30000" dirty="0">
                <a:latin typeface="Times New Roman" panose="02020603050405020304" pitchFamily="18" charset="0"/>
                <a:cs typeface="Times New Roman" panose="02020603050405020304" pitchFamily="18" charset="0"/>
                <a:sym typeface="Symbol"/>
              </a:rPr>
              <a:t>10</a:t>
            </a:r>
            <a:r>
              <a:rPr lang="en-US" altLang="zh-CN" sz="2200" dirty="0">
                <a:latin typeface="Times New Roman" panose="02020603050405020304" pitchFamily="18" charset="0"/>
                <a:cs typeface="Times New Roman" panose="02020603050405020304" pitchFamily="18" charset="0"/>
                <a:sym typeface="Symbol"/>
              </a:rPr>
              <a:t>B(n, x), </a:t>
            </a:r>
            <a:r>
              <a:rPr lang="en-US" altLang="zh-CN" sz="2200" baseline="30000" dirty="0">
                <a:latin typeface="Times New Roman" panose="02020603050405020304" pitchFamily="18" charset="0"/>
                <a:cs typeface="Times New Roman" panose="02020603050405020304" pitchFamily="18" charset="0"/>
              </a:rPr>
              <a:t>63</a:t>
            </a:r>
            <a:r>
              <a:rPr lang="en-US" altLang="zh-CN" sz="2200" dirty="0">
                <a:latin typeface="Times New Roman" panose="02020603050405020304" pitchFamily="18" charset="0"/>
                <a:cs typeface="Times New Roman" panose="02020603050405020304" pitchFamily="18" charset="0"/>
              </a:rPr>
              <a:t>Ni</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(n-d)</a:t>
            </a:r>
            <a:r>
              <a:rPr lang="zh-CN" altLang="en-US" sz="2200" dirty="0">
                <a:latin typeface="Times New Roman" panose="02020603050405020304" pitchFamily="18" charset="0"/>
                <a:cs typeface="Times New Roman" panose="02020603050405020304" pitchFamily="18" charset="0"/>
              </a:rPr>
              <a:t>，</a:t>
            </a:r>
            <a:r>
              <a:rPr lang="en-US" altLang="zh-CN" sz="2200" baseline="30000" dirty="0">
                <a:latin typeface="Times New Roman" panose="02020603050405020304" pitchFamily="18" charset="0"/>
                <a:cs typeface="Times New Roman" panose="02020603050405020304" pitchFamily="18" charset="0"/>
              </a:rPr>
              <a:t>17</a:t>
            </a:r>
            <a:r>
              <a:rPr lang="en-US" altLang="zh-CN" sz="2200" dirty="0">
                <a:latin typeface="Times New Roman" panose="02020603050405020304" pitchFamily="18" charset="0"/>
                <a:cs typeface="Times New Roman" panose="02020603050405020304" pitchFamily="18" charset="0"/>
              </a:rPr>
              <a:t>O, </a:t>
            </a:r>
            <a:r>
              <a:rPr lang="en-US" altLang="zh-CN" sz="2200" dirty="0">
                <a:latin typeface="Times New Roman" panose="02020603050405020304" pitchFamily="18" charset="0"/>
                <a:cs typeface="Times New Roman" panose="02020603050405020304" pitchFamily="18" charset="0"/>
                <a:sym typeface="Symbol"/>
              </a:rPr>
              <a:t>(n-p)</a:t>
            </a:r>
            <a:r>
              <a:rPr lang="zh-CN" altLang="en-US" sz="2200" dirty="0">
                <a:latin typeface="Times New Roman" panose="02020603050405020304" pitchFamily="18" charset="0"/>
                <a:cs typeface="Times New Roman" panose="02020603050405020304" pitchFamily="18" charset="0"/>
                <a:sym typeface="Symbol"/>
              </a:rPr>
              <a:t>弹散，</a:t>
            </a:r>
            <a:r>
              <a:rPr lang="en-US" altLang="zh-CN" sz="2200" baseline="30000" dirty="0">
                <a:latin typeface="Times New Roman" panose="02020603050405020304" pitchFamily="18" charset="0"/>
                <a:cs typeface="Times New Roman" panose="02020603050405020304" pitchFamily="18" charset="0"/>
                <a:sym typeface="Symbol"/>
              </a:rPr>
              <a:t>14</a:t>
            </a:r>
            <a:r>
              <a:rPr lang="en-US" altLang="zh-CN" sz="2200" dirty="0">
                <a:latin typeface="Times New Roman" panose="02020603050405020304" pitchFamily="18" charset="0"/>
                <a:cs typeface="Times New Roman" panose="02020603050405020304" pitchFamily="18" charset="0"/>
                <a:sym typeface="Symbol"/>
              </a:rPr>
              <a:t>N</a:t>
            </a:r>
            <a:endParaRPr lang="en-US" altLang="zh-CN" sz="2200" dirty="0">
              <a:latin typeface="Times New Roman" panose="02020603050405020304" pitchFamily="18" charset="0"/>
              <a:cs typeface="Times New Roman" panose="02020603050405020304" pitchFamily="18" charset="0"/>
            </a:endParaRPr>
          </a:p>
          <a:p>
            <a:pPr lvl="1">
              <a:lnSpc>
                <a:spcPct val="100000"/>
              </a:lnSpc>
              <a:spcBef>
                <a:spcPts val="0"/>
              </a:spcBef>
            </a:pPr>
            <a:r>
              <a:rPr lang="en-US" altLang="zh-CN" sz="2200" dirty="0">
                <a:latin typeface="Times New Roman" panose="02020603050405020304" pitchFamily="18" charset="0"/>
                <a:cs typeface="Times New Roman" panose="02020603050405020304" pitchFamily="18" charset="0"/>
                <a:sym typeface="Symbol"/>
              </a:rPr>
              <a:t>TPC</a:t>
            </a:r>
            <a:r>
              <a:rPr lang="zh-CN" altLang="en-US" sz="2200" dirty="0">
                <a:latin typeface="Times New Roman" panose="02020603050405020304" pitchFamily="18" charset="0"/>
                <a:cs typeface="Times New Roman" panose="02020603050405020304" pitchFamily="18" charset="0"/>
                <a:sym typeface="Symbol"/>
              </a:rPr>
              <a:t>样机</a:t>
            </a:r>
            <a:r>
              <a:rPr lang="en-US" altLang="zh-CN" sz="2200" dirty="0">
                <a:latin typeface="Times New Roman" panose="02020603050405020304" pitchFamily="18" charset="0"/>
                <a:cs typeface="Times New Roman" panose="02020603050405020304" pitchFamily="18" charset="0"/>
                <a:sym typeface="Symbol"/>
              </a:rPr>
              <a:t>: </a:t>
            </a:r>
            <a:r>
              <a:rPr lang="en-US" altLang="zh-CN" sz="2200" baseline="30000" dirty="0">
                <a:latin typeface="Times New Roman" panose="02020603050405020304" pitchFamily="18" charset="0"/>
                <a:cs typeface="Times New Roman" panose="02020603050405020304" pitchFamily="18" charset="0"/>
              </a:rPr>
              <a:t>12</a:t>
            </a:r>
            <a:r>
              <a:rPr lang="en-US" altLang="zh-CN" sz="2200" dirty="0">
                <a:latin typeface="Times New Roman" panose="02020603050405020304" pitchFamily="18" charset="0"/>
                <a:cs typeface="Times New Roman" panose="02020603050405020304" pitchFamily="18" charset="0"/>
              </a:rPr>
              <a:t>C</a:t>
            </a:r>
            <a:r>
              <a:rPr lang="zh-CN" altLang="en-US" sz="2200" dirty="0">
                <a:latin typeface="Times New Roman" panose="02020603050405020304" pitchFamily="18" charset="0"/>
                <a:cs typeface="Times New Roman" panose="02020603050405020304" pitchFamily="18" charset="0"/>
              </a:rPr>
              <a:t>，</a:t>
            </a:r>
            <a:r>
              <a:rPr lang="en-US" altLang="zh-CN" sz="2200" baseline="30000" dirty="0">
                <a:latin typeface="Times New Roman" panose="02020603050405020304" pitchFamily="18" charset="0"/>
                <a:cs typeface="Times New Roman" panose="02020603050405020304" pitchFamily="18" charset="0"/>
              </a:rPr>
              <a:t>14</a:t>
            </a:r>
            <a:r>
              <a:rPr lang="en-US" altLang="zh-CN" sz="2200" dirty="0">
                <a:latin typeface="Times New Roman" panose="02020603050405020304" pitchFamily="18" charset="0"/>
                <a:cs typeface="Times New Roman" panose="02020603050405020304" pitchFamily="18" charset="0"/>
              </a:rPr>
              <a:t>N</a:t>
            </a:r>
            <a:r>
              <a:rPr lang="zh-CN" altLang="en-US" sz="2200" dirty="0">
                <a:latin typeface="Times New Roman" panose="02020603050405020304" pitchFamily="18" charset="0"/>
                <a:cs typeface="Times New Roman" panose="02020603050405020304" pitchFamily="18" charset="0"/>
              </a:rPr>
              <a:t>，</a:t>
            </a:r>
            <a:r>
              <a:rPr lang="en-US" altLang="zh-CN" sz="2200" baseline="30000" dirty="0">
                <a:latin typeface="Times New Roman" panose="02020603050405020304" pitchFamily="18" charset="0"/>
                <a:cs typeface="Times New Roman" panose="02020603050405020304" pitchFamily="18" charset="0"/>
              </a:rPr>
              <a:t>12</a:t>
            </a:r>
            <a:r>
              <a:rPr lang="en-US" altLang="zh-CN" sz="2200" dirty="0">
                <a:latin typeface="Times New Roman" panose="02020603050405020304" pitchFamily="18" charset="0"/>
                <a:cs typeface="Times New Roman" panose="02020603050405020304" pitchFamily="18" charset="0"/>
              </a:rPr>
              <a:t>C (</a:t>
            </a:r>
            <a:r>
              <a:rPr lang="en-US" altLang="zh-CN" sz="2200" baseline="30000" dirty="0">
                <a:latin typeface="Times New Roman" panose="02020603050405020304" pitchFamily="18" charset="0"/>
                <a:cs typeface="Times New Roman" panose="02020603050405020304" pitchFamily="18" charset="0"/>
              </a:rPr>
              <a:t>13</a:t>
            </a:r>
            <a:r>
              <a:rPr lang="en-US" altLang="zh-CN" sz="2200" dirty="0">
                <a:latin typeface="Times New Roman" panose="02020603050405020304" pitchFamily="18" charset="0"/>
                <a:cs typeface="Times New Roman" panose="02020603050405020304" pitchFamily="18" charset="0"/>
              </a:rPr>
              <a:t>C</a:t>
            </a:r>
            <a:r>
              <a:rPr lang="zh-CN" altLang="en-US" sz="2200" dirty="0">
                <a:latin typeface="Times New Roman" panose="02020603050405020304" pitchFamily="18" charset="0"/>
                <a:cs typeface="Times New Roman" panose="02020603050405020304" pitchFamily="18" charset="0"/>
              </a:rPr>
              <a:t>集团结构</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sym typeface="Symbol"/>
            </a:endParaRPr>
          </a:p>
          <a:p>
            <a:pPr>
              <a:lnSpc>
                <a:spcPct val="100000"/>
              </a:lnSpc>
              <a:spcBef>
                <a:spcPts val="0"/>
              </a:spcBef>
            </a:pPr>
            <a:r>
              <a:rPr lang="en-US" altLang="zh-CN" sz="2600" dirty="0">
                <a:latin typeface="Times New Roman" panose="02020603050405020304" pitchFamily="18" charset="0"/>
                <a:cs typeface="Times New Roman" panose="02020603050405020304" pitchFamily="18" charset="0"/>
                <a:sym typeface="Symbol"/>
              </a:rPr>
              <a:t>Inelastic scattering cross-section </a:t>
            </a:r>
            <a:r>
              <a:rPr lang="zh-CN" altLang="en-US" dirty="0">
                <a:latin typeface="Times New Roman" panose="02020603050405020304" pitchFamily="18" charset="0"/>
                <a:cs typeface="Times New Roman" panose="02020603050405020304" pitchFamily="18" charset="0"/>
                <a:sym typeface="Symbol"/>
              </a:rPr>
              <a:t>（包含通过非弹激发测量能级寿命研究）</a:t>
            </a:r>
            <a:endParaRPr lang="en-US" altLang="zh-CN" dirty="0">
              <a:latin typeface="Times New Roman" panose="02020603050405020304" pitchFamily="18" charset="0"/>
              <a:cs typeface="Times New Roman" panose="02020603050405020304" pitchFamily="18" charset="0"/>
              <a:sym typeface="Symbol"/>
            </a:endParaRPr>
          </a:p>
          <a:p>
            <a:pPr lvl="1">
              <a:lnSpc>
                <a:spcPct val="100000"/>
              </a:lnSpc>
              <a:spcBef>
                <a:spcPts val="0"/>
              </a:spcBef>
            </a:pPr>
            <a:r>
              <a:rPr lang="en-US" altLang="zh-CN" sz="2200" baseline="30000" dirty="0">
                <a:latin typeface="Times New Roman" panose="02020603050405020304" pitchFamily="18" charset="0"/>
                <a:cs typeface="Times New Roman" panose="02020603050405020304" pitchFamily="18" charset="0"/>
                <a:sym typeface="Symbol"/>
              </a:rPr>
              <a:t>56</a:t>
            </a:r>
            <a:r>
              <a:rPr lang="en-US" altLang="zh-CN" sz="2200" dirty="0">
                <a:latin typeface="Times New Roman" panose="02020603050405020304" pitchFamily="18" charset="0"/>
                <a:cs typeface="Times New Roman" panose="02020603050405020304" pitchFamily="18" charset="0"/>
                <a:sym typeface="Symbol"/>
              </a:rPr>
              <a:t>Fe (n, n’), </a:t>
            </a:r>
            <a:r>
              <a:rPr lang="en-US" altLang="zh-CN" sz="2200" baseline="30000" dirty="0" err="1">
                <a:latin typeface="Times New Roman" panose="02020603050405020304" pitchFamily="18" charset="0"/>
                <a:cs typeface="Times New Roman" panose="02020603050405020304" pitchFamily="18" charset="0"/>
              </a:rPr>
              <a:t>nat</a:t>
            </a:r>
            <a:r>
              <a:rPr lang="en-US" altLang="zh-CN" sz="2200" dirty="0" err="1">
                <a:latin typeface="Times New Roman" panose="02020603050405020304" pitchFamily="18" charset="0"/>
                <a:cs typeface="Times New Roman" panose="02020603050405020304" pitchFamily="18" charset="0"/>
              </a:rPr>
              <a:t>Mo</a:t>
            </a:r>
            <a:r>
              <a:rPr lang="zh-CN" altLang="en-US" sz="2200" dirty="0">
                <a:latin typeface="Times New Roman" panose="02020603050405020304" pitchFamily="18" charset="0"/>
                <a:cs typeface="Times New Roman" panose="02020603050405020304" pitchFamily="18" charset="0"/>
              </a:rPr>
              <a:t>，</a:t>
            </a:r>
            <a:r>
              <a:rPr lang="en-US" altLang="zh-CN" sz="2200" baseline="30000" dirty="0">
                <a:latin typeface="Times New Roman" panose="02020603050405020304" pitchFamily="18" charset="0"/>
                <a:cs typeface="Times New Roman" panose="02020603050405020304" pitchFamily="18" charset="0"/>
              </a:rPr>
              <a:t>16</a:t>
            </a:r>
            <a:r>
              <a:rPr lang="en-US" altLang="zh-CN" sz="2200" dirty="0">
                <a:latin typeface="Times New Roman" panose="02020603050405020304" pitchFamily="18" charset="0"/>
                <a:cs typeface="Times New Roman" panose="02020603050405020304" pitchFamily="18" charset="0"/>
              </a:rPr>
              <a:t>O</a:t>
            </a:r>
            <a:r>
              <a:rPr lang="zh-CN" altLang="en-US" sz="2200" dirty="0">
                <a:latin typeface="Times New Roman" panose="02020603050405020304" pitchFamily="18" charset="0"/>
                <a:cs typeface="Times New Roman" panose="02020603050405020304" pitchFamily="18" charset="0"/>
              </a:rPr>
              <a:t>，</a:t>
            </a:r>
            <a:r>
              <a:rPr lang="en-US" altLang="zh-CN" sz="2200" baseline="30000" dirty="0" err="1">
                <a:latin typeface="Times New Roman" panose="02020603050405020304" pitchFamily="18" charset="0"/>
                <a:cs typeface="Times New Roman" panose="02020603050405020304" pitchFamily="18" charset="0"/>
              </a:rPr>
              <a:t>nat</a:t>
            </a:r>
            <a:r>
              <a:rPr lang="en-US" altLang="zh-CN" sz="2200" dirty="0" err="1">
                <a:latin typeface="Times New Roman" panose="02020603050405020304" pitchFamily="18" charset="0"/>
                <a:cs typeface="Times New Roman" panose="02020603050405020304" pitchFamily="18" charset="0"/>
              </a:rPr>
              <a:t>Ru</a:t>
            </a:r>
            <a:r>
              <a:rPr lang="zh-CN" altLang="en-US" sz="2200" dirty="0">
                <a:latin typeface="Times New Roman" panose="02020603050405020304" pitchFamily="18" charset="0"/>
                <a:cs typeface="Times New Roman" panose="02020603050405020304" pitchFamily="18" charset="0"/>
              </a:rPr>
              <a:t>，</a:t>
            </a:r>
            <a:r>
              <a:rPr lang="en-US" altLang="zh-CN" sz="2200" baseline="30000" dirty="0" err="1">
                <a:latin typeface="Times New Roman" panose="02020603050405020304" pitchFamily="18" charset="0"/>
                <a:cs typeface="Times New Roman" panose="02020603050405020304" pitchFamily="18" charset="0"/>
              </a:rPr>
              <a:t>nat</a:t>
            </a:r>
            <a:r>
              <a:rPr lang="en-US" altLang="zh-CN" sz="2200" dirty="0" err="1">
                <a:latin typeface="Times New Roman" panose="02020603050405020304" pitchFamily="18" charset="0"/>
                <a:cs typeface="Times New Roman" panose="02020603050405020304" pitchFamily="18" charset="0"/>
              </a:rPr>
              <a:t>Lu</a:t>
            </a:r>
            <a:r>
              <a:rPr lang="zh-CN" altLang="en-US" sz="2200" dirty="0">
                <a:latin typeface="Times New Roman" panose="02020603050405020304" pitchFamily="18" charset="0"/>
                <a:cs typeface="Times New Roman" panose="02020603050405020304" pitchFamily="18" charset="0"/>
              </a:rPr>
              <a:t>，</a:t>
            </a:r>
            <a:r>
              <a:rPr lang="en-US" altLang="zh-CN" sz="2200" baseline="30000" dirty="0" err="1">
                <a:latin typeface="Times New Roman" panose="02020603050405020304" pitchFamily="18" charset="0"/>
                <a:cs typeface="Times New Roman" panose="02020603050405020304" pitchFamily="18" charset="0"/>
              </a:rPr>
              <a:t>nat</a:t>
            </a:r>
            <a:r>
              <a:rPr lang="en-US" altLang="zh-CN" sz="2200" dirty="0" err="1">
                <a:latin typeface="Times New Roman" panose="02020603050405020304" pitchFamily="18" charset="0"/>
                <a:cs typeface="Times New Roman" panose="02020603050405020304" pitchFamily="18" charset="0"/>
              </a:rPr>
              <a:t>Mo</a:t>
            </a:r>
            <a:r>
              <a:rPr lang="zh-CN" altLang="en-US" sz="2200" dirty="0">
                <a:latin typeface="Times New Roman" panose="02020603050405020304" pitchFamily="18" charset="0"/>
                <a:cs typeface="Times New Roman" panose="02020603050405020304" pitchFamily="18" charset="0"/>
              </a:rPr>
              <a:t>，</a:t>
            </a:r>
            <a:r>
              <a:rPr lang="en-US" altLang="zh-CN" sz="2200" baseline="30000" dirty="0" err="1">
                <a:latin typeface="Times New Roman" panose="02020603050405020304" pitchFamily="18" charset="0"/>
                <a:cs typeface="Times New Roman" panose="02020603050405020304" pitchFamily="18" charset="0"/>
              </a:rPr>
              <a:t>nat</a:t>
            </a:r>
            <a:r>
              <a:rPr lang="en-US" altLang="zh-CN" sz="2200" dirty="0" err="1">
                <a:latin typeface="Times New Roman" panose="02020603050405020304" pitchFamily="18" charset="0"/>
                <a:cs typeface="Times New Roman" panose="02020603050405020304" pitchFamily="18" charset="0"/>
              </a:rPr>
              <a:t>Ti</a:t>
            </a:r>
            <a:r>
              <a:rPr lang="en-US" altLang="zh-CN" sz="2200" dirty="0">
                <a:latin typeface="Times New Roman" panose="02020603050405020304" pitchFamily="18" charset="0"/>
                <a:cs typeface="Times New Roman" panose="02020603050405020304" pitchFamily="18" charset="0"/>
              </a:rPr>
              <a:t>, </a:t>
            </a:r>
            <a:r>
              <a:rPr lang="en-US" altLang="zh-CN" baseline="30000" dirty="0">
                <a:latin typeface="Times New Roman" panose="02020603050405020304" pitchFamily="18" charset="0"/>
                <a:cs typeface="Times New Roman" panose="02020603050405020304" pitchFamily="18" charset="0"/>
              </a:rPr>
              <a:t>209</a:t>
            </a:r>
            <a:r>
              <a:rPr lang="en-US" altLang="zh-CN" dirty="0">
                <a:latin typeface="Times New Roman" panose="02020603050405020304" pitchFamily="18" charset="0"/>
                <a:cs typeface="Times New Roman" panose="02020603050405020304" pitchFamily="18" charset="0"/>
              </a:rPr>
              <a:t>Bi, </a:t>
            </a:r>
            <a:r>
              <a:rPr lang="en-US" altLang="zh-CN" baseline="30000" dirty="0">
                <a:latin typeface="Times New Roman" panose="02020603050405020304" pitchFamily="18" charset="0"/>
                <a:cs typeface="Times New Roman" panose="02020603050405020304" pitchFamily="18" charset="0"/>
              </a:rPr>
              <a:t>90</a:t>
            </a:r>
            <a:r>
              <a:rPr lang="en-US" altLang="zh-CN" dirty="0">
                <a:latin typeface="Times New Roman" panose="02020603050405020304" pitchFamily="18" charset="0"/>
                <a:cs typeface="Times New Roman" panose="02020603050405020304" pitchFamily="18" charset="0"/>
              </a:rPr>
              <a:t>Zr, </a:t>
            </a:r>
            <a:r>
              <a:rPr lang="en-US" altLang="zh-CN" baseline="30000" dirty="0">
                <a:latin typeface="Times New Roman" panose="02020603050405020304" pitchFamily="18" charset="0"/>
                <a:cs typeface="Times New Roman" panose="02020603050405020304" pitchFamily="18" charset="0"/>
              </a:rPr>
              <a:t>55</a:t>
            </a:r>
            <a:r>
              <a:rPr lang="en-US" altLang="zh-CN" dirty="0">
                <a:latin typeface="Times New Roman" panose="02020603050405020304" pitchFamily="18" charset="0"/>
                <a:cs typeface="Times New Roman" panose="02020603050405020304" pitchFamily="18" charset="0"/>
              </a:rPr>
              <a:t>Cr, </a:t>
            </a:r>
            <a:r>
              <a:rPr lang="en-US" altLang="zh-CN" baseline="30000" dirty="0">
                <a:latin typeface="Times New Roman" panose="02020603050405020304" pitchFamily="18" charset="0"/>
                <a:cs typeface="Times New Roman" panose="02020603050405020304" pitchFamily="18" charset="0"/>
              </a:rPr>
              <a:t>155</a:t>
            </a:r>
            <a:r>
              <a:rPr lang="en-US" altLang="zh-CN" dirty="0">
                <a:latin typeface="Times New Roman" panose="02020603050405020304" pitchFamily="18" charset="0"/>
                <a:cs typeface="Times New Roman" panose="02020603050405020304" pitchFamily="18" charset="0"/>
              </a:rPr>
              <a:t>Eu, </a:t>
            </a:r>
            <a:r>
              <a:rPr lang="en-US" altLang="zh-CN" baseline="30000" dirty="0">
                <a:latin typeface="Times New Roman" panose="02020603050405020304" pitchFamily="18" charset="0"/>
                <a:cs typeface="Times New Roman" panose="02020603050405020304" pitchFamily="18" charset="0"/>
              </a:rPr>
              <a:t>178</a:t>
            </a:r>
            <a:r>
              <a:rPr lang="en-US" altLang="zh-CN" dirty="0">
                <a:latin typeface="Times New Roman" panose="02020603050405020304" pitchFamily="18" charset="0"/>
                <a:cs typeface="Times New Roman" panose="02020603050405020304" pitchFamily="18" charset="0"/>
              </a:rPr>
              <a:t>Hf, </a:t>
            </a:r>
            <a:r>
              <a:rPr lang="en-US" altLang="zh-CN" baseline="30000" dirty="0">
                <a:latin typeface="Times New Roman" panose="02020603050405020304" pitchFamily="18" charset="0"/>
                <a:cs typeface="Times New Roman" panose="02020603050405020304" pitchFamily="18" charset="0"/>
              </a:rPr>
              <a:t>232</a:t>
            </a:r>
            <a:r>
              <a:rPr lang="en-US" altLang="zh-CN" dirty="0">
                <a:latin typeface="Times New Roman" panose="02020603050405020304" pitchFamily="18" charset="0"/>
                <a:cs typeface="Times New Roman" panose="02020603050405020304" pitchFamily="18" charset="0"/>
              </a:rPr>
              <a:t>Th</a:t>
            </a:r>
            <a:endParaRPr lang="zh-CN" altLang="en-US" dirty="0">
              <a:latin typeface="Times New Roman" panose="02020603050405020304" pitchFamily="18" charset="0"/>
              <a:cs typeface="Times New Roman" panose="02020603050405020304" pitchFamily="18" charset="0"/>
            </a:endParaRPr>
          </a:p>
          <a:p>
            <a:pPr lvl="1">
              <a:lnSpc>
                <a:spcPct val="100000"/>
              </a:lnSpc>
              <a:spcBef>
                <a:spcPts val="0"/>
              </a:spcBef>
            </a:pPr>
            <a:endParaRPr lang="zh-CN" altLang="en-US" sz="2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4294967295"/>
          </p:nvPr>
        </p:nvSpPr>
        <p:spPr>
          <a:xfrm>
            <a:off x="8610600" y="6356350"/>
            <a:ext cx="2743200" cy="365125"/>
          </a:xfrm>
        </p:spPr>
        <p:txBody>
          <a:bodyPr/>
          <a:lstStyle/>
          <a:p>
            <a:pPr>
              <a:defRPr/>
            </a:pPr>
            <a:fld id="{606CA3CC-FC68-4501-B855-7844B93351C0}" type="slidenum">
              <a:rPr lang="en-US" altLang="zh-CN" smtClean="0"/>
              <a:t>14</a:t>
            </a:fld>
            <a:endParaRPr lang="en-US" altLang="zh-CN" dirty="0"/>
          </a:p>
        </p:txBody>
      </p:sp>
      <p:sp>
        <p:nvSpPr>
          <p:cNvPr id="6" name="页脚占位符 5">
            <a:extLst>
              <a:ext uri="{FF2B5EF4-FFF2-40B4-BE49-F238E27FC236}">
                <a16:creationId xmlns:a16="http://schemas.microsoft.com/office/drawing/2014/main" id="{2B3B430C-09A1-E479-1C84-653A43B10F75}"/>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Tree>
    <p:extLst>
      <p:ext uri="{BB962C8B-B14F-4D97-AF65-F5344CB8AC3E}">
        <p14:creationId xmlns:p14="http://schemas.microsoft.com/office/powerpoint/2010/main" val="13003881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0AE4A4D-9F0C-4B4B-B590-D7AC73C25148}"/>
              </a:ext>
            </a:extLst>
          </p:cNvPr>
          <p:cNvSpPr>
            <a:spLocks noGrp="1"/>
          </p:cNvSpPr>
          <p:nvPr>
            <p:ph idx="1"/>
          </p:nvPr>
        </p:nvSpPr>
        <p:spPr>
          <a:xfrm>
            <a:off x="457237" y="1024329"/>
            <a:ext cx="10972800" cy="4840303"/>
          </a:xfrm>
        </p:spPr>
        <p:txBody>
          <a:bodyPr>
            <a:normAutofit/>
          </a:bodyPr>
          <a:lstStyle/>
          <a:p>
            <a:pPr marL="0" indent="0">
              <a:buNone/>
            </a:pPr>
            <a:r>
              <a:rPr lang="zh-CN" altLang="en-US" sz="1800" dirty="0">
                <a:latin typeface="Times New Roman" panose="02020603050405020304" pitchFamily="18" charset="0"/>
                <a:cs typeface="Times New Roman" panose="02020603050405020304" pitchFamily="18" charset="0"/>
              </a:rPr>
              <a:t>实验装置：</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C</a:t>
            </a:r>
            <a:r>
              <a:rPr lang="en-US" altLang="zh-CN" sz="1800" baseline="-25000" dirty="0">
                <a:latin typeface="Times New Roman" panose="02020603050405020304" pitchFamily="18" charset="0"/>
                <a:cs typeface="Times New Roman" panose="02020603050405020304" pitchFamily="18" charset="0"/>
              </a:rPr>
              <a:t>6</a:t>
            </a:r>
            <a:r>
              <a:rPr lang="en-US" altLang="zh-CN" sz="1800" dirty="0">
                <a:latin typeface="Times New Roman" panose="02020603050405020304" pitchFamily="18" charset="0"/>
                <a:cs typeface="Times New Roman" panose="02020603050405020304" pitchFamily="18" charset="0"/>
              </a:rPr>
              <a:t>D</a:t>
            </a:r>
            <a:r>
              <a:rPr lang="en-US" altLang="zh-CN" sz="1800" baseline="-25000" dirty="0">
                <a:latin typeface="Times New Roman" panose="02020603050405020304" pitchFamily="18" charset="0"/>
                <a:cs typeface="Times New Roman" panose="02020603050405020304" pitchFamily="18" charset="0"/>
              </a:rPr>
              <a:t>6</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4</a:t>
            </a:r>
            <a:r>
              <a:rPr lang="zh-CN" altLang="en-US" sz="1800" dirty="0">
                <a:latin typeface="Times New Roman" panose="02020603050405020304" pitchFamily="18" charset="0"/>
                <a:cs typeface="Times New Roman" panose="02020603050405020304" pitchFamily="18" charset="0"/>
              </a:rPr>
              <a:t>个</a:t>
            </a:r>
            <a:r>
              <a:rPr lang="en-US" altLang="zh-CN" sz="1800" dirty="0">
                <a:latin typeface="Times New Roman" panose="02020603050405020304" pitchFamily="18" charset="0"/>
                <a:cs typeface="Times New Roman" panose="02020603050405020304" pitchFamily="18" charset="0"/>
              </a:rPr>
              <a:t>EJ315</a:t>
            </a:r>
            <a:r>
              <a:rPr lang="zh-CN" altLang="en-US" sz="1800" dirty="0">
                <a:latin typeface="Times New Roman" panose="02020603050405020304" pitchFamily="18" charset="0"/>
                <a:cs typeface="Times New Roman" panose="02020603050405020304" pitchFamily="18" charset="0"/>
              </a:rPr>
              <a:t>液体闪烁体探测器，与样品中心距离</a:t>
            </a:r>
            <a:r>
              <a:rPr lang="en-US" altLang="zh-CN" sz="1800" dirty="0">
                <a:latin typeface="Times New Roman" panose="02020603050405020304" pitchFamily="18" charset="0"/>
                <a:cs typeface="Times New Roman" panose="02020603050405020304" pitchFamily="18" charset="0"/>
              </a:rPr>
              <a:t>150mm</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110°</a:t>
            </a:r>
            <a:r>
              <a:rPr lang="zh-CN" altLang="en-US" sz="1800" dirty="0">
                <a:latin typeface="Times New Roman" panose="02020603050405020304" pitchFamily="18" charset="0"/>
                <a:cs typeface="Times New Roman" panose="02020603050405020304" pitchFamily="18" charset="0"/>
              </a:rPr>
              <a:t>安装；目前开展</a:t>
            </a:r>
            <a:r>
              <a:rPr lang="en-US" altLang="zh-CN" sz="1800" dirty="0">
                <a:latin typeface="Times New Roman" panose="02020603050405020304" pitchFamily="18" charset="0"/>
                <a:cs typeface="Times New Roman" panose="02020603050405020304" pitchFamily="18" charset="0"/>
              </a:rPr>
              <a:t>(n, </a:t>
            </a:r>
            <a:r>
              <a:rPr lang="el-GR" altLang="zh-CN" sz="1800" dirty="0">
                <a:latin typeface="Times New Roman" panose="02020603050405020304" pitchFamily="18" charset="0"/>
                <a:ea typeface="等线" panose="02010600030101010101" pitchFamily="2" charset="-122"/>
                <a:cs typeface="Times New Roman" panose="02020603050405020304" pitchFamily="18" charset="0"/>
              </a:rPr>
              <a:t>γ</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截面测量实验研究的最主要设备。</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GTAF-II</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40</a:t>
            </a:r>
            <a:r>
              <a:rPr lang="zh-CN" altLang="en-US" sz="1800" dirty="0">
                <a:latin typeface="Times New Roman" panose="02020603050405020304" pitchFamily="18" charset="0"/>
                <a:cs typeface="Times New Roman" panose="02020603050405020304" pitchFamily="18" charset="0"/>
              </a:rPr>
              <a:t>个</a:t>
            </a:r>
            <a:r>
              <a:rPr lang="en-US" altLang="zh-CN" sz="1800" dirty="0">
                <a:latin typeface="Times New Roman" panose="02020603050405020304" pitchFamily="18" charset="0"/>
                <a:cs typeface="Times New Roman" panose="02020603050405020304" pitchFamily="18" charset="0"/>
              </a:rPr>
              <a:t>BaF</a:t>
            </a:r>
            <a:r>
              <a:rPr lang="en-US" altLang="zh-CN" sz="1800" baseline="-250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探测器组成，接近</a:t>
            </a:r>
            <a:r>
              <a:rPr lang="en-US" altLang="zh-CN" sz="1800" dirty="0">
                <a:latin typeface="Times New Roman" panose="02020603050405020304" pitchFamily="18" charset="0"/>
                <a:cs typeface="Times New Roman" panose="02020603050405020304" pitchFamily="18" charset="0"/>
              </a:rPr>
              <a:t>4π</a:t>
            </a:r>
            <a:r>
              <a:rPr lang="zh-CN" altLang="en-US" sz="1800" dirty="0">
                <a:latin typeface="Times New Roman" panose="02020603050405020304" pitchFamily="18" charset="0"/>
                <a:cs typeface="Times New Roman" panose="02020603050405020304" pitchFamily="18" charset="0"/>
              </a:rPr>
              <a:t>全立体角方向伽玛全收集的测量装置，在针对稀有样品、放射性样品及小反应截面样品的测量中具有突出优势。</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HPGe</a:t>
            </a:r>
            <a:r>
              <a:rPr lang="zh-CN" altLang="en-US" sz="1800" dirty="0">
                <a:latin typeface="Times New Roman" panose="02020603050405020304" pitchFamily="18" charset="0"/>
                <a:cs typeface="Times New Roman" panose="02020603050405020304" pitchFamily="18" charset="0"/>
              </a:rPr>
              <a:t>探测器：对于</a:t>
            </a:r>
            <a:r>
              <a:rPr lang="en-US" altLang="zh-CN" sz="1800" dirty="0">
                <a:latin typeface="Times New Roman" panose="02020603050405020304" pitchFamily="18" charset="0"/>
                <a:cs typeface="Times New Roman" panose="02020603050405020304" pitchFamily="18" charset="0"/>
              </a:rPr>
              <a:t>γ</a:t>
            </a:r>
            <a:r>
              <a:rPr lang="zh-CN" altLang="en-US" sz="1800" dirty="0">
                <a:latin typeface="Times New Roman" panose="02020603050405020304" pitchFamily="18" charset="0"/>
                <a:cs typeface="Times New Roman" panose="02020603050405020304" pitchFamily="18" charset="0"/>
              </a:rPr>
              <a:t>能量精度要求高的实验，在譬如</a:t>
            </a:r>
            <a:r>
              <a:rPr lang="en-US" altLang="zh-CN" sz="1800" dirty="0">
                <a:latin typeface="Times New Roman" panose="02020603050405020304" pitchFamily="18" charset="0"/>
                <a:cs typeface="Times New Roman" panose="02020603050405020304" pitchFamily="18" charset="0"/>
              </a:rPr>
              <a:t>(n, 2n)</a:t>
            </a:r>
            <a:r>
              <a:rPr lang="zh-CN" altLang="en-US" sz="1800" dirty="0">
                <a:latin typeface="Times New Roman" panose="02020603050405020304" pitchFamily="18" charset="0"/>
                <a:cs typeface="Times New Roman" panose="02020603050405020304" pitchFamily="18" charset="0"/>
              </a:rPr>
              <a:t>等反应截面测量有重要的应用，也应用于中子非弹激发反应布局激发态，测量能级寿命。</a:t>
            </a:r>
            <a:endParaRPr lang="en-US" altLang="zh-CN" sz="18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a:p>
            <a:endParaRPr lang="zh-CN" altLang="en-US" sz="1800"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5EB440F8-D20E-4EBD-96C1-08136CBD6C94}"/>
              </a:ext>
            </a:extLst>
          </p:cNvPr>
          <p:cNvSpPr>
            <a:spLocks noGrp="1"/>
          </p:cNvSpPr>
          <p:nvPr>
            <p:ph type="title"/>
          </p:nvPr>
        </p:nvSpPr>
        <p:spPr/>
        <p:txBody>
          <a:bodyPr/>
          <a:lstStyle/>
          <a:p>
            <a:r>
              <a:rPr lang="zh-CN" altLang="en-US" b="0" dirty="0">
                <a:latin typeface="Times New Roman" panose="02020603050405020304" pitchFamily="18" charset="0"/>
                <a:cs typeface="Times New Roman" panose="02020603050405020304" pitchFamily="18" charset="0"/>
              </a:rPr>
              <a:t>中子俘获截面测量</a:t>
            </a:r>
          </a:p>
        </p:txBody>
      </p:sp>
      <p:pic>
        <p:nvPicPr>
          <p:cNvPr id="4" name="图片 3">
            <a:extLst>
              <a:ext uri="{FF2B5EF4-FFF2-40B4-BE49-F238E27FC236}">
                <a16:creationId xmlns:a16="http://schemas.microsoft.com/office/drawing/2014/main" id="{F15789B4-85B6-4AB1-88F0-81E6A87CBC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7554" y="3633361"/>
            <a:ext cx="3694962" cy="2531319"/>
          </a:xfrm>
          <a:prstGeom prst="rect">
            <a:avLst/>
          </a:prstGeom>
        </p:spPr>
      </p:pic>
      <p:sp>
        <p:nvSpPr>
          <p:cNvPr id="5" name="文本框 4">
            <a:extLst>
              <a:ext uri="{FF2B5EF4-FFF2-40B4-BE49-F238E27FC236}">
                <a16:creationId xmlns:a16="http://schemas.microsoft.com/office/drawing/2014/main" id="{170FD4C9-9DDF-484A-A796-87FE2285B956}"/>
              </a:ext>
            </a:extLst>
          </p:cNvPr>
          <p:cNvSpPr txBox="1"/>
          <p:nvPr/>
        </p:nvSpPr>
        <p:spPr>
          <a:xfrm>
            <a:off x="8618956" y="6252393"/>
            <a:ext cx="3686738" cy="300082"/>
          </a:xfrm>
          <a:prstGeom prst="rect">
            <a:avLst/>
          </a:prstGeom>
          <a:noFill/>
        </p:spPr>
        <p:txBody>
          <a:bodyPr wrap="square" rtlCol="0">
            <a:spAutoFit/>
          </a:bodyPr>
          <a:lstStyle/>
          <a:p>
            <a:pPr algn="ctr"/>
            <a:r>
              <a:rPr lang="en-US" altLang="zh-CN" sz="1350" dirty="0">
                <a:latin typeface="Times New Roman" panose="02020603050405020304" pitchFamily="18" charset="0"/>
                <a:cs typeface="Times New Roman" panose="02020603050405020304" pitchFamily="18" charset="0"/>
              </a:rPr>
              <a:t>HPGe</a:t>
            </a:r>
            <a:r>
              <a:rPr lang="zh-CN" altLang="en-US" sz="1350" dirty="0">
                <a:latin typeface="Times New Roman" panose="02020603050405020304" pitchFamily="18" charset="0"/>
                <a:cs typeface="Times New Roman" panose="02020603050405020304" pitchFamily="18" charset="0"/>
              </a:rPr>
              <a:t>探测器及</a:t>
            </a:r>
            <a:r>
              <a:rPr lang="en-US" altLang="zh-CN" sz="1350" dirty="0">
                <a:latin typeface="Times New Roman" panose="02020603050405020304" pitchFamily="18" charset="0"/>
                <a:cs typeface="Times New Roman" panose="02020603050405020304" pitchFamily="18" charset="0"/>
              </a:rPr>
              <a:t>LaBr</a:t>
            </a:r>
            <a:r>
              <a:rPr lang="en-US" altLang="zh-CN" sz="1350" baseline="-25000" dirty="0">
                <a:latin typeface="Times New Roman" panose="02020603050405020304" pitchFamily="18" charset="0"/>
                <a:cs typeface="Times New Roman" panose="02020603050405020304" pitchFamily="18" charset="0"/>
              </a:rPr>
              <a:t>3</a:t>
            </a:r>
            <a:r>
              <a:rPr lang="zh-CN" altLang="en-US" sz="1350" dirty="0">
                <a:latin typeface="Times New Roman" panose="02020603050405020304" pitchFamily="18" charset="0"/>
                <a:cs typeface="Times New Roman" panose="02020603050405020304" pitchFamily="18" charset="0"/>
              </a:rPr>
              <a:t>探测器</a:t>
            </a:r>
            <a:endParaRPr lang="en-US" altLang="zh-CN" sz="1350" dirty="0">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CCF19359-F958-4214-A150-DF73236BCFFC}"/>
              </a:ext>
            </a:extLst>
          </p:cNvPr>
          <p:cNvGrpSpPr/>
          <p:nvPr/>
        </p:nvGrpSpPr>
        <p:grpSpPr>
          <a:xfrm>
            <a:off x="49484" y="3429000"/>
            <a:ext cx="3469722" cy="3238501"/>
            <a:chOff x="5156397" y="3860839"/>
            <a:chExt cx="4296998" cy="3910878"/>
          </a:xfrm>
        </p:grpSpPr>
        <p:pic>
          <p:nvPicPr>
            <p:cNvPr id="7" name="图片 6">
              <a:extLst>
                <a:ext uri="{FF2B5EF4-FFF2-40B4-BE49-F238E27FC236}">
                  <a16:creationId xmlns:a16="http://schemas.microsoft.com/office/drawing/2014/main" id="{BE414EFB-CB72-4916-A1B7-95F0C56A62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rot="5400000">
              <a:off x="4904788" y="4112448"/>
              <a:ext cx="3458886" cy="2955668"/>
            </a:xfrm>
            <a:prstGeom prst="rect">
              <a:avLst/>
            </a:prstGeom>
          </p:spPr>
        </p:pic>
        <p:sp>
          <p:nvSpPr>
            <p:cNvPr id="9" name="矩形 8">
              <a:extLst>
                <a:ext uri="{FF2B5EF4-FFF2-40B4-BE49-F238E27FC236}">
                  <a16:creationId xmlns:a16="http://schemas.microsoft.com/office/drawing/2014/main" id="{31ADB3A2-F25F-4FB0-B51C-A9CFA55A1D8C}"/>
                </a:ext>
              </a:extLst>
            </p:cNvPr>
            <p:cNvSpPr/>
            <p:nvPr/>
          </p:nvSpPr>
          <p:spPr>
            <a:xfrm>
              <a:off x="7686167" y="7362872"/>
              <a:ext cx="1767228" cy="408845"/>
            </a:xfrm>
            <a:prstGeom prst="rect">
              <a:avLst/>
            </a:prstGeom>
            <a:solidFill>
              <a:schemeClr val="bg1"/>
            </a:solidFill>
          </p:spPr>
          <p:txBody>
            <a:bodyPr wrap="none">
              <a:spAutoFit/>
            </a:bodyPr>
            <a:lstStyle/>
            <a:p>
              <a:pPr algn="ctr"/>
              <a:r>
                <a:rPr lang="en-US" altLang="zh-CN" sz="1600" dirty="0">
                  <a:latin typeface="Times New Roman" panose="02020603050405020304" pitchFamily="18" charset="0"/>
                  <a:cs typeface="Times New Roman" panose="02020603050405020304" pitchFamily="18" charset="0"/>
                </a:rPr>
                <a:t>C</a:t>
              </a:r>
              <a:r>
                <a:rPr lang="en-US" altLang="zh-CN" sz="1600" baseline="-25000" dirty="0">
                  <a:latin typeface="Times New Roman" panose="02020603050405020304" pitchFamily="18" charset="0"/>
                  <a:cs typeface="Times New Roman" panose="02020603050405020304" pitchFamily="18" charset="0"/>
                </a:rPr>
                <a:t>6</a:t>
              </a:r>
              <a:r>
                <a:rPr lang="en-US" altLang="zh-CN" sz="1600" dirty="0">
                  <a:latin typeface="Times New Roman" panose="02020603050405020304" pitchFamily="18" charset="0"/>
                  <a:cs typeface="Times New Roman" panose="02020603050405020304" pitchFamily="18" charset="0"/>
                </a:rPr>
                <a:t>D</a:t>
              </a:r>
              <a:r>
                <a:rPr lang="en-US" altLang="zh-CN" sz="1600" baseline="-25000" dirty="0">
                  <a:latin typeface="Times New Roman" panose="02020603050405020304" pitchFamily="18" charset="0"/>
                  <a:cs typeface="Times New Roman" panose="02020603050405020304" pitchFamily="18" charset="0"/>
                </a:rPr>
                <a:t>6</a:t>
              </a:r>
              <a:r>
                <a:rPr lang="zh-CN" altLang="en-US" sz="1600" dirty="0">
                  <a:latin typeface="Times New Roman" panose="02020603050405020304" pitchFamily="18" charset="0"/>
                  <a:cs typeface="Times New Roman" panose="02020603050405020304" pitchFamily="18" charset="0"/>
                </a:rPr>
                <a:t>探测阵列</a:t>
              </a:r>
              <a:endParaRPr lang="en-US" altLang="zh-CN" sz="1600" dirty="0">
                <a:latin typeface="Times New Roman" panose="02020603050405020304" pitchFamily="18" charset="0"/>
                <a:cs typeface="Times New Roman" panose="02020603050405020304" pitchFamily="18" charset="0"/>
              </a:endParaRPr>
            </a:p>
          </p:txBody>
        </p:sp>
      </p:grpSp>
      <p:pic>
        <p:nvPicPr>
          <p:cNvPr id="11" name="图片 10">
            <a:extLst>
              <a:ext uri="{FF2B5EF4-FFF2-40B4-BE49-F238E27FC236}">
                <a16:creationId xmlns:a16="http://schemas.microsoft.com/office/drawing/2014/main" id="{8BC6E0B2-3A8E-4F1E-98EB-72D2138739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1190" y="3847369"/>
            <a:ext cx="2070901" cy="1785599"/>
          </a:xfrm>
          <a:prstGeom prst="rect">
            <a:avLst/>
          </a:prstGeom>
        </p:spPr>
      </p:pic>
      <p:pic>
        <p:nvPicPr>
          <p:cNvPr id="12" name="图片 11" descr="图片包含 室内, 建筑物&#10;&#10;描述已自动生成">
            <a:extLst>
              <a:ext uri="{FF2B5EF4-FFF2-40B4-BE49-F238E27FC236}">
                <a16:creationId xmlns:a16="http://schemas.microsoft.com/office/drawing/2014/main" id="{644FA9E1-5FA8-48ED-BE22-0AC1CE686C94}"/>
              </a:ext>
            </a:extLst>
          </p:cNvPr>
          <p:cNvPicPr>
            <a:picLocks noChangeAspect="1"/>
          </p:cNvPicPr>
          <p:nvPr/>
        </p:nvPicPr>
        <p:blipFill rotWithShape="1">
          <a:blip r:embed="rId6" cstate="print">
            <a:alphaModFix/>
            <a:extLst>
              <a:ext uri="{28A0092B-C50C-407E-A947-70E740481C1C}">
                <a14:useLocalDpi xmlns:a14="http://schemas.microsoft.com/office/drawing/2010/main" val="0"/>
              </a:ext>
            </a:extLst>
          </a:blip>
          <a:srcRect t="15743" b="19483"/>
          <a:stretch/>
        </p:blipFill>
        <p:spPr>
          <a:xfrm>
            <a:off x="4780466" y="3377031"/>
            <a:ext cx="3546469" cy="2531319"/>
          </a:xfrm>
          <a:prstGeom prst="rect">
            <a:avLst/>
          </a:prstGeom>
        </p:spPr>
      </p:pic>
      <p:sp>
        <p:nvSpPr>
          <p:cNvPr id="13" name="文本框 12">
            <a:extLst>
              <a:ext uri="{FF2B5EF4-FFF2-40B4-BE49-F238E27FC236}">
                <a16:creationId xmlns:a16="http://schemas.microsoft.com/office/drawing/2014/main" id="{CCEFF2DB-A1BC-4234-A8E1-62C336B147D5}"/>
              </a:ext>
            </a:extLst>
          </p:cNvPr>
          <p:cNvSpPr txBox="1"/>
          <p:nvPr/>
        </p:nvSpPr>
        <p:spPr>
          <a:xfrm>
            <a:off x="4952394" y="6061514"/>
            <a:ext cx="3374541" cy="338554"/>
          </a:xfrm>
          <a:prstGeom prst="rect">
            <a:avLst/>
          </a:prstGeom>
          <a:noFill/>
        </p:spPr>
        <p:txBody>
          <a:bodyPr wrap="square" rtlCol="0">
            <a:spAutoFit/>
          </a:bodyPr>
          <a:lstStyle/>
          <a:p>
            <a:pPr algn="ctr" fontAlgn="base">
              <a:spcBef>
                <a:spcPct val="0"/>
              </a:spcBef>
              <a:spcAft>
                <a:spcPct val="0"/>
              </a:spcAft>
              <a:defRPr/>
            </a:pPr>
            <a:r>
              <a:rPr lang="en-US" altLang="zh-CN" sz="1600" dirty="0">
                <a:solidFill>
                  <a:srgbClr val="000000"/>
                </a:solidFill>
                <a:latin typeface="Times New Roman" panose="02020603050405020304" pitchFamily="18" charset="0"/>
                <a:ea typeface="华文中宋"/>
                <a:cs typeface="Times New Roman" panose="02020603050405020304" pitchFamily="18" charset="0"/>
              </a:rPr>
              <a:t>GTAF-II</a:t>
            </a:r>
            <a:r>
              <a:rPr lang="zh-CN" altLang="en-US" sz="1600" dirty="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装置</a:t>
            </a:r>
          </a:p>
        </p:txBody>
      </p:sp>
      <p:sp>
        <p:nvSpPr>
          <p:cNvPr id="10" name="页脚占位符 9">
            <a:extLst>
              <a:ext uri="{FF2B5EF4-FFF2-40B4-BE49-F238E27FC236}">
                <a16:creationId xmlns:a16="http://schemas.microsoft.com/office/drawing/2014/main" id="{FAB02F2F-3906-F604-B5BE-5B082E1E3146}"/>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14" name="灯片编号占位符 13">
            <a:extLst>
              <a:ext uri="{FF2B5EF4-FFF2-40B4-BE49-F238E27FC236}">
                <a16:creationId xmlns:a16="http://schemas.microsoft.com/office/drawing/2014/main" id="{24D76C6D-F16D-778E-DDA9-2DD5C1344F0A}"/>
              </a:ext>
            </a:extLst>
          </p:cNvPr>
          <p:cNvSpPr>
            <a:spLocks noGrp="1"/>
          </p:cNvSpPr>
          <p:nvPr>
            <p:ph type="sldNum" sz="quarter" idx="12"/>
          </p:nvPr>
        </p:nvSpPr>
        <p:spPr/>
        <p:txBody>
          <a:bodyPr/>
          <a:lstStyle/>
          <a:p>
            <a:fld id="{3E0BCE7E-9565-4515-9C4E-5B4E2AD8AE0F}" type="slidenum">
              <a:rPr lang="zh-CN" altLang="en-US" smtClean="0"/>
              <a:t>15</a:t>
            </a:fld>
            <a:endParaRPr lang="zh-CN" altLang="en-US"/>
          </a:p>
        </p:txBody>
      </p:sp>
    </p:spTree>
    <p:extLst>
      <p:ext uri="{BB962C8B-B14F-4D97-AF65-F5344CB8AC3E}">
        <p14:creationId xmlns:p14="http://schemas.microsoft.com/office/powerpoint/2010/main" val="38291322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64884B9-6A27-451C-930F-6475CFEA28C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9403" y="693198"/>
            <a:ext cx="10081120" cy="5663152"/>
          </a:xfrm>
        </p:spPr>
      </p:pic>
      <p:sp>
        <p:nvSpPr>
          <p:cNvPr id="11" name="文本框 10">
            <a:extLst>
              <a:ext uri="{FF2B5EF4-FFF2-40B4-BE49-F238E27FC236}">
                <a16:creationId xmlns:a16="http://schemas.microsoft.com/office/drawing/2014/main" id="{DF016E61-CEAC-4E39-8C64-4C774AC7F633}"/>
              </a:ext>
            </a:extLst>
          </p:cNvPr>
          <p:cNvSpPr txBox="1"/>
          <p:nvPr/>
        </p:nvSpPr>
        <p:spPr>
          <a:xfrm>
            <a:off x="6288022" y="2660916"/>
            <a:ext cx="915635" cy="461665"/>
          </a:xfrm>
          <a:prstGeom prst="rect">
            <a:avLst/>
          </a:prstGeom>
          <a:noFill/>
        </p:spPr>
        <p:txBody>
          <a:bodyPr wrap="none" rtlCol="0">
            <a:spAutoFit/>
          </a:bodyPr>
          <a:lstStyle/>
          <a:p>
            <a:r>
              <a:rPr lang="en-US" altLang="zh-CN" sz="2400" dirty="0">
                <a:solidFill>
                  <a:srgbClr val="FF0000"/>
                </a:solidFill>
              </a:rPr>
              <a:t>dump</a:t>
            </a:r>
            <a:endParaRPr lang="zh-CN" altLang="en-US" sz="2400" dirty="0">
              <a:solidFill>
                <a:srgbClr val="FF0000"/>
              </a:solidFill>
            </a:endParaRPr>
          </a:p>
        </p:txBody>
      </p:sp>
      <p:sp>
        <p:nvSpPr>
          <p:cNvPr id="12" name="箭头: 右 11">
            <a:extLst>
              <a:ext uri="{FF2B5EF4-FFF2-40B4-BE49-F238E27FC236}">
                <a16:creationId xmlns:a16="http://schemas.microsoft.com/office/drawing/2014/main" id="{48908CF8-FB8C-41A5-AB12-6FDC4B740C4F}"/>
              </a:ext>
            </a:extLst>
          </p:cNvPr>
          <p:cNvSpPr/>
          <p:nvPr/>
        </p:nvSpPr>
        <p:spPr>
          <a:xfrm rot="21227722">
            <a:off x="1679509" y="3813043"/>
            <a:ext cx="2016224" cy="28803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文本框 12">
            <a:extLst>
              <a:ext uri="{FF2B5EF4-FFF2-40B4-BE49-F238E27FC236}">
                <a16:creationId xmlns:a16="http://schemas.microsoft.com/office/drawing/2014/main" id="{5CFF4391-0199-4ED7-A213-10523B84843F}"/>
              </a:ext>
            </a:extLst>
          </p:cNvPr>
          <p:cNvSpPr txBox="1"/>
          <p:nvPr/>
        </p:nvSpPr>
        <p:spPr>
          <a:xfrm>
            <a:off x="748045" y="4101076"/>
            <a:ext cx="2005549" cy="461665"/>
          </a:xfrm>
          <a:prstGeom prst="rect">
            <a:avLst/>
          </a:prstGeom>
          <a:noFill/>
        </p:spPr>
        <p:txBody>
          <a:bodyPr wrap="none" rtlCol="0">
            <a:spAutoFit/>
          </a:bodyPr>
          <a:lstStyle/>
          <a:p>
            <a:r>
              <a:rPr lang="en-US" altLang="zh-CN" sz="2400" dirty="0">
                <a:solidFill>
                  <a:srgbClr val="00B0F0"/>
                </a:solidFill>
              </a:rPr>
              <a:t>Neutron beam</a:t>
            </a:r>
            <a:endParaRPr lang="zh-CN" altLang="en-US" sz="2400" dirty="0">
              <a:solidFill>
                <a:srgbClr val="00B0F0"/>
              </a:solidFill>
            </a:endParaRPr>
          </a:p>
        </p:txBody>
      </p:sp>
      <p:sp>
        <p:nvSpPr>
          <p:cNvPr id="14" name="矩形 13">
            <a:extLst>
              <a:ext uri="{FF2B5EF4-FFF2-40B4-BE49-F238E27FC236}">
                <a16:creationId xmlns:a16="http://schemas.microsoft.com/office/drawing/2014/main" id="{377B661C-9307-4181-A452-9D68B8F133EA}"/>
              </a:ext>
            </a:extLst>
          </p:cNvPr>
          <p:cNvSpPr/>
          <p:nvPr/>
        </p:nvSpPr>
        <p:spPr>
          <a:xfrm>
            <a:off x="8375011" y="4191570"/>
            <a:ext cx="3171637" cy="666977"/>
          </a:xfrm>
          <a:prstGeom prst="rect">
            <a:avLst/>
          </a:prstGeom>
        </p:spPr>
        <p:txBody>
          <a:bodyPr wrap="square">
            <a:spAutoFit/>
          </a:bodyPr>
          <a:lstStyle/>
          <a:p>
            <a:r>
              <a:rPr lang="en-US" altLang="zh-CN" sz="1867" dirty="0">
                <a:latin typeface="tahoma" panose="020B0604030504040204" pitchFamily="34" charset="0"/>
              </a:rPr>
              <a:t>Smaller hemispheroid</a:t>
            </a:r>
          </a:p>
          <a:p>
            <a:r>
              <a:rPr lang="en-US" altLang="zh-CN" sz="1867" dirty="0">
                <a:latin typeface="tahoma" panose="020B0604030504040204" pitchFamily="34" charset="0"/>
              </a:rPr>
              <a:t>16 detectors</a:t>
            </a:r>
            <a:endParaRPr lang="zh-CN" altLang="en-US" sz="1867" dirty="0"/>
          </a:p>
        </p:txBody>
      </p:sp>
      <p:sp>
        <p:nvSpPr>
          <p:cNvPr id="15" name="矩形 14">
            <a:extLst>
              <a:ext uri="{FF2B5EF4-FFF2-40B4-BE49-F238E27FC236}">
                <a16:creationId xmlns:a16="http://schemas.microsoft.com/office/drawing/2014/main" id="{112F1AEE-AE1E-4083-B050-E023C74F6BC4}"/>
              </a:ext>
            </a:extLst>
          </p:cNvPr>
          <p:cNvSpPr/>
          <p:nvPr/>
        </p:nvSpPr>
        <p:spPr>
          <a:xfrm>
            <a:off x="719403" y="2625089"/>
            <a:ext cx="2037737" cy="584775"/>
          </a:xfrm>
          <a:prstGeom prst="rect">
            <a:avLst/>
          </a:prstGeom>
        </p:spPr>
        <p:txBody>
          <a:bodyPr wrap="none">
            <a:spAutoFit/>
          </a:bodyPr>
          <a:lstStyle/>
          <a:p>
            <a:r>
              <a:rPr lang="en-US" altLang="zh-CN" sz="1600" dirty="0">
                <a:latin typeface="tahoma" panose="020B0604030504040204" pitchFamily="34" charset="0"/>
              </a:rPr>
              <a:t>Bigger hemispheroid</a:t>
            </a:r>
          </a:p>
          <a:p>
            <a:r>
              <a:rPr lang="en-US" altLang="zh-CN" sz="1600" dirty="0">
                <a:latin typeface="tahoma" panose="020B0604030504040204" pitchFamily="34" charset="0"/>
              </a:rPr>
              <a:t>24detector(=26-2)</a:t>
            </a:r>
            <a:endParaRPr lang="zh-CN" altLang="en-US" sz="1600" dirty="0"/>
          </a:p>
        </p:txBody>
      </p:sp>
      <p:cxnSp>
        <p:nvCxnSpPr>
          <p:cNvPr id="17" name="直接箭头连接符 16">
            <a:extLst>
              <a:ext uri="{FF2B5EF4-FFF2-40B4-BE49-F238E27FC236}">
                <a16:creationId xmlns:a16="http://schemas.microsoft.com/office/drawing/2014/main" id="{DB97E8F2-0404-4DB5-8F4C-350635DD4A2A}"/>
              </a:ext>
            </a:extLst>
          </p:cNvPr>
          <p:cNvCxnSpPr>
            <a:cxnSpLocks/>
          </p:cNvCxnSpPr>
          <p:nvPr/>
        </p:nvCxnSpPr>
        <p:spPr>
          <a:xfrm flipH="1" flipV="1">
            <a:off x="5423926" y="3704931"/>
            <a:ext cx="336037" cy="183630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B81C37C-0F36-4220-8DD3-964048AF2142}"/>
              </a:ext>
            </a:extLst>
          </p:cNvPr>
          <p:cNvSpPr txBox="1"/>
          <p:nvPr/>
        </p:nvSpPr>
        <p:spPr>
          <a:xfrm>
            <a:off x="5361201" y="5400047"/>
            <a:ext cx="1981440" cy="954300"/>
          </a:xfrm>
          <a:prstGeom prst="rect">
            <a:avLst/>
          </a:prstGeom>
          <a:noFill/>
        </p:spPr>
        <p:txBody>
          <a:bodyPr wrap="none" rtlCol="0">
            <a:spAutoFit/>
          </a:bodyPr>
          <a:lstStyle/>
          <a:p>
            <a:r>
              <a:rPr lang="en-US" altLang="zh-CN" sz="1867" dirty="0">
                <a:solidFill>
                  <a:srgbClr val="FFFF00"/>
                </a:solidFill>
              </a:rPr>
              <a:t>Neutron absorber:</a:t>
            </a:r>
          </a:p>
          <a:p>
            <a:r>
              <a:rPr lang="en-US" altLang="zh-CN" sz="1867" dirty="0">
                <a:solidFill>
                  <a:srgbClr val="FFFF00"/>
                </a:solidFill>
              </a:rPr>
              <a:t>Boron-containing </a:t>
            </a:r>
          </a:p>
          <a:p>
            <a:r>
              <a:rPr lang="en-US" altLang="zh-CN" sz="1867" dirty="0">
                <a:solidFill>
                  <a:srgbClr val="FFFF00"/>
                </a:solidFill>
              </a:rPr>
              <a:t>polyethylene30%</a:t>
            </a:r>
            <a:endParaRPr lang="zh-CN" altLang="en-US" sz="1867" dirty="0">
              <a:solidFill>
                <a:srgbClr val="FFFF00"/>
              </a:solidFill>
            </a:endParaRPr>
          </a:p>
        </p:txBody>
      </p:sp>
      <p:cxnSp>
        <p:nvCxnSpPr>
          <p:cNvPr id="22" name="直接箭头连接符 21">
            <a:extLst>
              <a:ext uri="{FF2B5EF4-FFF2-40B4-BE49-F238E27FC236}">
                <a16:creationId xmlns:a16="http://schemas.microsoft.com/office/drawing/2014/main" id="{34A35002-52A9-4267-A950-5C29F1FE451D}"/>
              </a:ext>
            </a:extLst>
          </p:cNvPr>
          <p:cNvCxnSpPr>
            <a:cxnSpLocks/>
          </p:cNvCxnSpPr>
          <p:nvPr/>
        </p:nvCxnSpPr>
        <p:spPr>
          <a:xfrm flipV="1">
            <a:off x="3549334" y="3868747"/>
            <a:ext cx="703335" cy="1192435"/>
          </a:xfrm>
          <a:prstGeom prst="straightConnector1">
            <a:avLst/>
          </a:prstGeom>
          <a:ln>
            <a:solidFill>
              <a:srgbClr val="F46038"/>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2E904A-2678-461C-8289-AD5E92CE38BD}"/>
              </a:ext>
            </a:extLst>
          </p:cNvPr>
          <p:cNvSpPr txBox="1"/>
          <p:nvPr/>
        </p:nvSpPr>
        <p:spPr>
          <a:xfrm>
            <a:off x="1709911" y="4938382"/>
            <a:ext cx="1837875" cy="461665"/>
          </a:xfrm>
          <a:prstGeom prst="rect">
            <a:avLst/>
          </a:prstGeom>
          <a:noFill/>
        </p:spPr>
        <p:txBody>
          <a:bodyPr wrap="none" rtlCol="0">
            <a:spAutoFit/>
          </a:bodyPr>
          <a:lstStyle/>
          <a:p>
            <a:r>
              <a:rPr lang="en-US" altLang="zh-CN" sz="2400" dirty="0">
                <a:solidFill>
                  <a:srgbClr val="F46038"/>
                </a:solidFill>
              </a:rPr>
              <a:t>Vacuum tube</a:t>
            </a:r>
            <a:endParaRPr lang="zh-CN" altLang="en-US" sz="2400" dirty="0">
              <a:solidFill>
                <a:srgbClr val="F46038"/>
              </a:solidFill>
            </a:endParaRPr>
          </a:p>
        </p:txBody>
      </p:sp>
      <p:sp>
        <p:nvSpPr>
          <p:cNvPr id="3" name="页脚占位符 2">
            <a:extLst>
              <a:ext uri="{FF2B5EF4-FFF2-40B4-BE49-F238E27FC236}">
                <a16:creationId xmlns:a16="http://schemas.microsoft.com/office/drawing/2014/main" id="{C70803B2-F41F-1E45-FB3E-91EBB1B140E9}"/>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4" name="灯片编号占位符 3">
            <a:extLst>
              <a:ext uri="{FF2B5EF4-FFF2-40B4-BE49-F238E27FC236}">
                <a16:creationId xmlns:a16="http://schemas.microsoft.com/office/drawing/2014/main" id="{8062BE82-92C8-C1CC-0DCC-7B4FF67FCF85}"/>
              </a:ext>
            </a:extLst>
          </p:cNvPr>
          <p:cNvSpPr>
            <a:spLocks noGrp="1"/>
          </p:cNvSpPr>
          <p:nvPr>
            <p:ph type="sldNum" sz="quarter" idx="12"/>
          </p:nvPr>
        </p:nvSpPr>
        <p:spPr/>
        <p:txBody>
          <a:bodyPr/>
          <a:lstStyle/>
          <a:p>
            <a:fld id="{F013A164-9CCE-4F52-B3D8-60CE3FFBEAF0}" type="slidenum">
              <a:rPr lang="zh-CN" altLang="en-US" smtClean="0"/>
              <a:t>16</a:t>
            </a:fld>
            <a:endParaRPr lang="zh-CN" altLang="en-US"/>
          </a:p>
        </p:txBody>
      </p:sp>
    </p:spTree>
    <p:extLst>
      <p:ext uri="{BB962C8B-B14F-4D97-AF65-F5344CB8AC3E}">
        <p14:creationId xmlns:p14="http://schemas.microsoft.com/office/powerpoint/2010/main" val="3464232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0AE4A4D-9F0C-4B4B-B590-D7AC73C25148}"/>
              </a:ext>
            </a:extLst>
          </p:cNvPr>
          <p:cNvSpPr>
            <a:spLocks noGrp="1"/>
          </p:cNvSpPr>
          <p:nvPr>
            <p:ph idx="1"/>
          </p:nvPr>
        </p:nvSpPr>
        <p:spPr/>
        <p:txBody>
          <a:bodyPr>
            <a:normAutofit/>
          </a:bodyPr>
          <a:lstStyle/>
          <a:p>
            <a:r>
              <a:rPr lang="zh-CN" altLang="en-US" dirty="0">
                <a:latin typeface="Times New Roman" panose="02020603050405020304" pitchFamily="18" charset="0"/>
                <a:cs typeface="Times New Roman" panose="02020603050405020304" pitchFamily="18" charset="0"/>
              </a:rPr>
              <a:t>实验成果：</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sz="1600" baseline="30000" dirty="0">
                <a:latin typeface="Times New Roman" panose="02020603050405020304" pitchFamily="18" charset="0"/>
                <a:cs typeface="Times New Roman" panose="02020603050405020304" pitchFamily="18" charset="0"/>
              </a:rPr>
              <a:t>232</a:t>
            </a:r>
            <a:r>
              <a:rPr lang="en-US" altLang="zh-CN" sz="1600" dirty="0">
                <a:latin typeface="Times New Roman" panose="02020603050405020304" pitchFamily="18" charset="0"/>
                <a:cs typeface="Times New Roman" panose="02020603050405020304" pitchFamily="18" charset="0"/>
              </a:rPr>
              <a:t>Th</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Chin. Phys. B 31, 060101 (2022)</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Nucl</a:t>
            </a:r>
            <a:r>
              <a:rPr lang="en-US" altLang="zh-CN" sz="1600" dirty="0">
                <a:latin typeface="Times New Roman" panose="02020603050405020304" pitchFamily="18" charset="0"/>
                <a:cs typeface="Times New Roman" panose="02020603050405020304" pitchFamily="18" charset="0"/>
              </a:rPr>
              <a:t>. Instr. Meth. A 1013 165677(2021)</a:t>
            </a:r>
          </a:p>
          <a:p>
            <a:pPr marL="0" indent="0">
              <a:buNone/>
            </a:pPr>
            <a:r>
              <a:rPr lang="en-US" altLang="zh-CN" sz="1600" baseline="30000" dirty="0">
                <a:latin typeface="Times New Roman" panose="02020603050405020304" pitchFamily="18" charset="0"/>
                <a:cs typeface="Times New Roman" panose="02020603050405020304" pitchFamily="18" charset="0"/>
              </a:rPr>
              <a:t>169</a:t>
            </a:r>
            <a:r>
              <a:rPr lang="en-US" altLang="zh-CN" sz="1600" dirty="0">
                <a:latin typeface="Times New Roman" panose="02020603050405020304" pitchFamily="18" charset="0"/>
                <a:cs typeface="Times New Roman" panose="02020603050405020304" pitchFamily="18" charset="0"/>
              </a:rPr>
              <a:t>Tm</a:t>
            </a:r>
            <a:r>
              <a:rPr lang="zh-CN" altLang="en-US" sz="1600" dirty="0">
                <a:latin typeface="Times New Roman" panose="02020603050405020304" pitchFamily="18" charset="0"/>
                <a:cs typeface="Times New Roman" panose="02020603050405020304" pitchFamily="18" charset="0"/>
              </a:rPr>
              <a:t>：</a:t>
            </a:r>
            <a:r>
              <a:rPr lang="fr-FR" altLang="zh-CN" sz="1600" dirty="0">
                <a:latin typeface="Times New Roman" panose="02020603050405020304" pitchFamily="18" charset="0"/>
                <a:cs typeface="Times New Roman" panose="02020603050405020304" pitchFamily="18" charset="0"/>
              </a:rPr>
              <a:t>Jie Ren et al 2022 Chinese Phys. C 46 044002</a:t>
            </a:r>
          </a:p>
          <a:p>
            <a:pPr marL="0" indent="0">
              <a:buNone/>
            </a:pPr>
            <a:r>
              <a:rPr lang="fr-FR" altLang="zh-CN" sz="1600" baseline="30000" dirty="0">
                <a:latin typeface="Times New Roman" panose="02020603050405020304" pitchFamily="18" charset="0"/>
                <a:cs typeface="Times New Roman" panose="02020603050405020304" pitchFamily="18" charset="0"/>
              </a:rPr>
              <a:t>nat</a:t>
            </a:r>
            <a:r>
              <a:rPr lang="fr-FR" altLang="zh-CN" sz="1600" dirty="0">
                <a:latin typeface="Times New Roman" panose="02020603050405020304" pitchFamily="18" charset="0"/>
                <a:cs typeface="Times New Roman" panose="02020603050405020304" pitchFamily="18" charset="0"/>
              </a:rPr>
              <a:t>E</a:t>
            </a:r>
            <a:r>
              <a:rPr lang="en-US" altLang="zh-CN" sz="1600" dirty="0">
                <a:latin typeface="Times New Roman" panose="02020603050405020304" pitchFamily="18" charset="0"/>
                <a:cs typeface="Times New Roman" panose="02020603050405020304" pitchFamily="18" charset="0"/>
              </a:rPr>
              <a:t>r</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PHYSICAL REVIEW C 104, 054302 (2021)</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PHYSICAL REVIEW C 106, 065804 (2022)  </a:t>
            </a:r>
          </a:p>
          <a:p>
            <a:pPr marL="0" indent="0">
              <a:buNone/>
            </a:pPr>
            <a:r>
              <a:rPr lang="en-US" altLang="zh-CN" sz="1600" dirty="0">
                <a:latin typeface="Times New Roman" panose="02020603050405020304" pitchFamily="18" charset="0"/>
                <a:cs typeface="Times New Roman" panose="02020603050405020304" pitchFamily="18" charset="0"/>
              </a:rPr>
              <a:t>159Tb: Phys. Rev. C 107, 045809 (2023)</a:t>
            </a:r>
          </a:p>
          <a:p>
            <a:pPr marL="0" indent="0">
              <a:buNone/>
            </a:pPr>
            <a:r>
              <a:rPr lang="fr-FR" altLang="zh-CN" sz="1600" baseline="30000" dirty="0">
                <a:latin typeface="Times New Roman" panose="02020603050405020304" pitchFamily="18" charset="0"/>
                <a:cs typeface="Times New Roman" panose="02020603050405020304" pitchFamily="18" charset="0"/>
              </a:rPr>
              <a:t>nat</a:t>
            </a:r>
            <a:r>
              <a:rPr lang="en-US" altLang="zh-CN" sz="1600" dirty="0">
                <a:latin typeface="Times New Roman" panose="02020603050405020304" pitchFamily="18" charset="0"/>
                <a:cs typeface="Times New Roman" panose="02020603050405020304" pitchFamily="18" charset="0"/>
              </a:rPr>
              <a:t>Eu: Eur. Phys. J. A (2022) 58:251</a:t>
            </a:r>
          </a:p>
          <a:p>
            <a:pPr marL="0" indent="0">
              <a:buNone/>
            </a:pPr>
            <a:r>
              <a:rPr lang="fr-FR" altLang="zh-CN" sz="1600" baseline="30000" dirty="0">
                <a:latin typeface="Times New Roman" panose="02020603050405020304" pitchFamily="18" charset="0"/>
                <a:cs typeface="Times New Roman" panose="02020603050405020304" pitchFamily="18" charset="0"/>
              </a:rPr>
              <a:t>nat</a:t>
            </a:r>
            <a:r>
              <a:rPr lang="en-US" altLang="zh-CN" sz="1600" dirty="0">
                <a:latin typeface="Times New Roman" panose="02020603050405020304" pitchFamily="18" charset="0"/>
                <a:cs typeface="Times New Roman" panose="02020603050405020304" pitchFamily="18" charset="0"/>
              </a:rPr>
              <a:t>Se: </a:t>
            </a:r>
            <a:r>
              <a:rPr lang="fr-FR" altLang="zh-CN" sz="1600" dirty="0">
                <a:latin typeface="Times New Roman" panose="02020603050405020304" pitchFamily="18" charset="0"/>
                <a:cs typeface="Times New Roman" panose="02020603050405020304" pitchFamily="18" charset="0"/>
              </a:rPr>
              <a:t>Chinese Phys. B 31 080101(2022)</a:t>
            </a:r>
          </a:p>
          <a:p>
            <a:pPr marL="0" indent="0">
              <a:buNone/>
            </a:pPr>
            <a:r>
              <a:rPr lang="fr-FR" altLang="zh-CN" sz="1600" baseline="30000" dirty="0">
                <a:latin typeface="Times New Roman" panose="02020603050405020304" pitchFamily="18" charset="0"/>
                <a:cs typeface="Times New Roman" panose="02020603050405020304" pitchFamily="18" charset="0"/>
              </a:rPr>
              <a:t>107</a:t>
            </a:r>
            <a:r>
              <a:rPr lang="fr-FR" altLang="zh-CN" sz="1600" dirty="0">
                <a:latin typeface="Times New Roman" panose="02020603050405020304" pitchFamily="18" charset="0"/>
                <a:cs typeface="Times New Roman" panose="02020603050405020304" pitchFamily="18" charset="0"/>
              </a:rPr>
              <a:t>Ag: Chin. Phys. B 31, 038204 (2022)</a:t>
            </a:r>
          </a:p>
          <a:p>
            <a:pPr marL="0" indent="0">
              <a:buNone/>
            </a:pPr>
            <a:r>
              <a:rPr lang="fr-FR" altLang="zh-CN" sz="1600" baseline="30000" dirty="0">
                <a:latin typeface="Times New Roman" panose="02020603050405020304" pitchFamily="18" charset="0"/>
                <a:cs typeface="Times New Roman" panose="02020603050405020304" pitchFamily="18" charset="0"/>
              </a:rPr>
              <a:t>nat</a:t>
            </a:r>
            <a:r>
              <a:rPr lang="fr-FR" altLang="zh-CN" sz="1600" dirty="0">
                <a:latin typeface="Times New Roman" panose="02020603050405020304" pitchFamily="18" charset="0"/>
                <a:cs typeface="Times New Roman" panose="02020603050405020304" pitchFamily="18" charset="0"/>
              </a:rPr>
              <a:t>Lu: </a:t>
            </a:r>
            <a:r>
              <a:rPr lang="zh-CN" altLang="en-US" sz="1600" dirty="0">
                <a:latin typeface="Times New Roman" panose="02020603050405020304" pitchFamily="18" charset="0"/>
                <a:cs typeface="Times New Roman" panose="02020603050405020304" pitchFamily="18" charset="0"/>
              </a:rPr>
              <a:t>物理学报   </a:t>
            </a:r>
            <a:r>
              <a:rPr lang="fr-FR" altLang="zh-CN" sz="1600" dirty="0">
                <a:latin typeface="Times New Roman" panose="02020603050405020304" pitchFamily="18" charset="0"/>
                <a:cs typeface="Times New Roman" panose="02020603050405020304" pitchFamily="18" charset="0"/>
              </a:rPr>
              <a:t>Acta  Phys.  Sin.   Vol. 71, No. 7 (2022)   072901</a:t>
            </a:r>
          </a:p>
          <a:p>
            <a:pPr marL="0" indent="0">
              <a:buNone/>
            </a:pPr>
            <a:r>
              <a:rPr lang="fr-FR" altLang="zh-CN" sz="1600" baseline="30000" dirty="0">
                <a:latin typeface="Times New Roman" panose="02020603050405020304" pitchFamily="18" charset="0"/>
                <a:cs typeface="Times New Roman" panose="02020603050405020304" pitchFamily="18" charset="0"/>
              </a:rPr>
              <a:t>197</a:t>
            </a:r>
            <a:r>
              <a:rPr lang="fr-FR" altLang="zh-CN" sz="1600" dirty="0">
                <a:latin typeface="Times New Roman" panose="02020603050405020304" pitchFamily="18" charset="0"/>
                <a:cs typeface="Times New Roman" panose="02020603050405020304" pitchFamily="18" charset="0"/>
              </a:rPr>
              <a:t>A</a:t>
            </a:r>
            <a:r>
              <a:rPr lang="en-US" altLang="zh-CN" sz="1600" dirty="0">
                <a:latin typeface="Times New Roman" panose="02020603050405020304" pitchFamily="18" charset="0"/>
                <a:cs typeface="Times New Roman" panose="02020603050405020304" pitchFamily="18" charset="0"/>
              </a:rPr>
              <a:t>u: </a:t>
            </a:r>
            <a:r>
              <a:rPr lang="zh-CN" altLang="en-US" sz="1600" dirty="0">
                <a:latin typeface="Times New Roman" panose="02020603050405020304" pitchFamily="18" charset="0"/>
                <a:cs typeface="Times New Roman" panose="02020603050405020304" pitchFamily="18" charset="0"/>
              </a:rPr>
              <a:t>核技术</a:t>
            </a:r>
            <a:r>
              <a:rPr lang="en-US" altLang="zh-CN" sz="1600" dirty="0">
                <a:latin typeface="Times New Roman" panose="02020603050405020304" pitchFamily="18" charset="0"/>
                <a:cs typeface="Times New Roman" panose="02020603050405020304" pitchFamily="18" charset="0"/>
              </a:rPr>
              <a:t>, 2020</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43 </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8</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marL="0" indent="0">
              <a:buNone/>
            </a:pPr>
            <a:r>
              <a:rPr lang="en-US" altLang="zh-CN" sz="1600" dirty="0">
                <a:latin typeface="Times New Roman" panose="02020603050405020304" pitchFamily="18" charset="0"/>
                <a:cs typeface="Times New Roman" panose="02020603050405020304" pitchFamily="18" charset="0"/>
              </a:rPr>
              <a:t>GTAF-II</a:t>
            </a:r>
            <a:r>
              <a:rPr lang="zh-CN" altLang="en-US" sz="1600" dirty="0">
                <a:latin typeface="Times New Roman" panose="02020603050405020304" pitchFamily="18" charset="0"/>
                <a:cs typeface="Times New Roman" panose="02020603050405020304" pitchFamily="18" charset="0"/>
              </a:rPr>
              <a:t>：物理学报</a:t>
            </a:r>
            <a:r>
              <a:rPr lang="en-US" altLang="zh-CN" sz="1600" dirty="0">
                <a:latin typeface="Times New Roman" panose="02020603050405020304" pitchFamily="18" charset="0"/>
                <a:cs typeface="Times New Roman" panose="02020603050405020304" pitchFamily="18" charset="0"/>
              </a:rPr>
              <a:t>. 2021, 70(22): 222801</a:t>
            </a:r>
            <a:r>
              <a:rPr lang="zh-CN" altLang="en-US" sz="1600" dirty="0">
                <a:latin typeface="Times New Roman" panose="02020603050405020304" pitchFamily="18" charset="0"/>
                <a:cs typeface="Times New Roman" panose="02020603050405020304" pitchFamily="18" charset="0"/>
              </a:rPr>
              <a:t>（基于</a:t>
            </a:r>
            <a:r>
              <a:rPr lang="en-US" altLang="zh-CN" sz="1600" dirty="0">
                <a:latin typeface="Times New Roman" panose="02020603050405020304" pitchFamily="18" charset="0"/>
                <a:cs typeface="Times New Roman" panose="02020603050405020304" pitchFamily="18" charset="0"/>
              </a:rPr>
              <a:t>CSNS</a:t>
            </a:r>
            <a:r>
              <a:rPr lang="zh-CN" altLang="en-US" sz="1600" dirty="0">
                <a:latin typeface="Times New Roman" panose="02020603050405020304" pitchFamily="18" charset="0"/>
                <a:cs typeface="Times New Roman" panose="02020603050405020304" pitchFamily="18" charset="0"/>
              </a:rPr>
              <a:t>反角白光中子源的中子俘获反应截面测量技术研究）</a:t>
            </a:r>
            <a:endParaRPr lang="fr-FR" altLang="zh-CN" sz="1600" dirty="0">
              <a:latin typeface="Times New Roman" panose="02020603050405020304" pitchFamily="18" charset="0"/>
              <a:cs typeface="Times New Roman" panose="02020603050405020304" pitchFamily="18" charset="0"/>
            </a:endParaRPr>
          </a:p>
          <a:p>
            <a:pPr marL="0" indent="0">
              <a:buNone/>
            </a:pPr>
            <a:r>
              <a:rPr lang="zh-CN" altLang="en-US" sz="1600" dirty="0">
                <a:latin typeface="Times New Roman" panose="02020603050405020304" pitchFamily="18" charset="0"/>
                <a:cs typeface="Times New Roman" panose="02020603050405020304" pitchFamily="18" charset="0"/>
              </a:rPr>
              <a:t>更多成果正在投稿中</a:t>
            </a:r>
            <a:r>
              <a:rPr lang="en-US" altLang="zh-CN" sz="1600" dirty="0">
                <a:latin typeface="Times New Roman" panose="02020603050405020304" pitchFamily="18" charset="0"/>
                <a:cs typeface="Times New Roman" panose="02020603050405020304" pitchFamily="18" charset="0"/>
              </a:rPr>
              <a:t>……</a:t>
            </a:r>
          </a:p>
        </p:txBody>
      </p:sp>
      <p:sp>
        <p:nvSpPr>
          <p:cNvPr id="3" name="标题 2">
            <a:extLst>
              <a:ext uri="{FF2B5EF4-FFF2-40B4-BE49-F238E27FC236}">
                <a16:creationId xmlns:a16="http://schemas.microsoft.com/office/drawing/2014/main" id="{5EB440F8-D20E-4EBD-96C1-08136CBD6C94}"/>
              </a:ext>
            </a:extLst>
          </p:cNvPr>
          <p:cNvSpPr>
            <a:spLocks noGrp="1"/>
          </p:cNvSpPr>
          <p:nvPr>
            <p:ph type="title"/>
          </p:nvPr>
        </p:nvSpPr>
        <p:spPr/>
        <p:txBody>
          <a:bodyPr/>
          <a:lstStyle/>
          <a:p>
            <a:r>
              <a:rPr lang="zh-CN" altLang="en-US" b="0" dirty="0"/>
              <a:t>中子俘获截面测量</a:t>
            </a:r>
          </a:p>
        </p:txBody>
      </p:sp>
      <p:sp>
        <p:nvSpPr>
          <p:cNvPr id="5" name="页脚占位符 4">
            <a:extLst>
              <a:ext uri="{FF2B5EF4-FFF2-40B4-BE49-F238E27FC236}">
                <a16:creationId xmlns:a16="http://schemas.microsoft.com/office/drawing/2014/main" id="{53B74E7D-7E2A-3349-4EA3-DBCC60BB1AA3}"/>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746CB17E-ABDE-3235-93D3-11B9313E372E}"/>
              </a:ext>
            </a:extLst>
          </p:cNvPr>
          <p:cNvSpPr>
            <a:spLocks noGrp="1"/>
          </p:cNvSpPr>
          <p:nvPr>
            <p:ph type="sldNum" sz="quarter" idx="12"/>
          </p:nvPr>
        </p:nvSpPr>
        <p:spPr/>
        <p:txBody>
          <a:bodyPr/>
          <a:lstStyle/>
          <a:p>
            <a:fld id="{3E0BCE7E-9565-4515-9C4E-5B4E2AD8AE0F}" type="slidenum">
              <a:rPr lang="zh-CN" altLang="en-US" smtClean="0"/>
              <a:t>17</a:t>
            </a:fld>
            <a:endParaRPr lang="zh-CN" altLang="en-US"/>
          </a:p>
        </p:txBody>
      </p:sp>
    </p:spTree>
    <p:extLst>
      <p:ext uri="{BB962C8B-B14F-4D97-AF65-F5344CB8AC3E}">
        <p14:creationId xmlns:p14="http://schemas.microsoft.com/office/powerpoint/2010/main" val="15162731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p:cNvSpPr>
            <a:spLocks noChangeArrowheads="1"/>
          </p:cNvSpPr>
          <p:nvPr/>
        </p:nvSpPr>
        <p:spPr bwMode="auto">
          <a:xfrm>
            <a:off x="1414564" y="1583156"/>
            <a:ext cx="179601" cy="41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8900" tIns="44450" rIns="88900" bIns="44450" anchor="ctr">
            <a:spAutoFit/>
          </a:bodyPr>
          <a:lstStyle>
            <a:lvl1pPr>
              <a:defRPr sz="2100" b="1">
                <a:solidFill>
                  <a:schemeClr val="tx1"/>
                </a:solidFill>
                <a:latin typeface="Arial" panose="020B0604020202020204" pitchFamily="34" charset="0"/>
                <a:ea typeface="宋体" panose="02010600030101010101" pitchFamily="2" charset="-122"/>
              </a:defRPr>
            </a:lvl1pPr>
            <a:lvl2pPr marL="742950" indent="-285750">
              <a:defRPr sz="2100" b="1">
                <a:solidFill>
                  <a:schemeClr val="tx1"/>
                </a:solidFill>
                <a:latin typeface="Arial" panose="020B0604020202020204" pitchFamily="34" charset="0"/>
                <a:ea typeface="宋体" panose="02010600030101010101" pitchFamily="2" charset="-122"/>
              </a:defRPr>
            </a:lvl2pPr>
            <a:lvl3pPr marL="1143000" indent="-228600">
              <a:defRPr sz="2100" b="1">
                <a:solidFill>
                  <a:schemeClr val="tx1"/>
                </a:solidFill>
                <a:latin typeface="Arial" panose="020B0604020202020204" pitchFamily="34" charset="0"/>
                <a:ea typeface="宋体" panose="02010600030101010101" pitchFamily="2" charset="-122"/>
              </a:defRPr>
            </a:lvl3pPr>
            <a:lvl4pPr marL="1600200" indent="-228600">
              <a:defRPr sz="2100" b="1">
                <a:solidFill>
                  <a:schemeClr val="tx1"/>
                </a:solidFill>
                <a:latin typeface="Arial" panose="020B0604020202020204" pitchFamily="34" charset="0"/>
                <a:ea typeface="宋体" panose="02010600030101010101" pitchFamily="2" charset="-122"/>
              </a:defRPr>
            </a:lvl4pPr>
            <a:lvl5pPr marL="2057400" indent="-228600">
              <a:defRPr sz="21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1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1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1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100" b="1">
                <a:solidFill>
                  <a:schemeClr val="tx1"/>
                </a:solidFill>
                <a:latin typeface="Arial" panose="020B0604020202020204" pitchFamily="34" charset="0"/>
                <a:ea typeface="宋体" panose="02010600030101010101" pitchFamily="2" charset="-122"/>
              </a:defRPr>
            </a:lvl9pPr>
          </a:lstStyle>
          <a:p>
            <a:pPr fontAlgn="ctr"/>
            <a:endParaRPr lang="zh-CN" altLang="en-US">
              <a:latin typeface="Times New Roman" panose="02020603050405020304" pitchFamily="18" charset="0"/>
              <a:cs typeface="Times New Roman" panose="02020603050405020304" pitchFamily="18" charset="0"/>
            </a:endParaRPr>
          </a:p>
        </p:txBody>
      </p:sp>
      <p:pic>
        <p:nvPicPr>
          <p:cNvPr id="1031" name="图片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00" y="1325563"/>
            <a:ext cx="741045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全截面</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裂变截面测量谱仪</a:t>
            </a:r>
            <a:r>
              <a:rPr lang="en-US" altLang="zh-CN" dirty="0">
                <a:latin typeface="Times New Roman" panose="02020603050405020304" pitchFamily="18" charset="0"/>
                <a:cs typeface="Times New Roman" panose="02020603050405020304" pitchFamily="18" charset="0"/>
              </a:rPr>
              <a:t>-NTOX</a:t>
            </a:r>
            <a:endParaRPr lang="zh-CN" altLang="en-US"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8501163" y="5796473"/>
            <a:ext cx="2743200" cy="365125"/>
          </a:xfrm>
        </p:spPr>
        <p:txBody>
          <a:bodyPr/>
          <a:lstStyle/>
          <a:p>
            <a:fld id="{3E0BCE7E-9565-4515-9C4E-5B4E2AD8AE0F}" type="slidenum">
              <a:rPr lang="zh-CN" altLang="en-US" smtClean="0">
                <a:latin typeface="Times New Roman" panose="02020603050405020304" pitchFamily="18" charset="0"/>
                <a:cs typeface="Times New Roman" panose="02020603050405020304" pitchFamily="18" charset="0"/>
              </a:rPr>
              <a:t>18</a:t>
            </a:fld>
            <a:endParaRPr lang="zh-CN" altLang="en-US">
              <a:latin typeface="Times New Roman" panose="02020603050405020304" pitchFamily="18" charset="0"/>
              <a:cs typeface="Times New Roman" panose="02020603050405020304" pitchFamily="18" charset="0"/>
            </a:endParaRPr>
          </a:p>
        </p:txBody>
      </p:sp>
      <p:sp>
        <p:nvSpPr>
          <p:cNvPr id="8" name="文本框 12"/>
          <p:cNvSpPr txBox="1"/>
          <p:nvPr/>
        </p:nvSpPr>
        <p:spPr>
          <a:xfrm>
            <a:off x="10077550" y="4419091"/>
            <a:ext cx="2005013" cy="1323975"/>
          </a:xfrm>
          <a:prstGeom prst="rect">
            <a:avLst/>
          </a:prstGeom>
          <a:noFill/>
        </p:spPr>
        <p:txBody>
          <a:bodyPr>
            <a:spAutoFit/>
          </a:bodyPr>
          <a:lstStyle/>
          <a:p>
            <a:pPr>
              <a:defRPr/>
            </a:pPr>
            <a:r>
              <a:rPr lang="zh-CN" altLang="en-US" sz="1600" dirty="0">
                <a:latin typeface="Times New Roman" panose="02020603050405020304" pitchFamily="18" charset="0"/>
                <a:cs typeface="Times New Roman" panose="02020603050405020304" pitchFamily="18" charset="0"/>
              </a:rPr>
              <a:t>样机内装：</a:t>
            </a:r>
            <a:endParaRPr lang="en-US" altLang="zh-CN"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defRPr/>
            </a:pPr>
            <a:r>
              <a:rPr lang="zh-CN" altLang="en-US" sz="1600" dirty="0">
                <a:latin typeface="Times New Roman" panose="02020603050405020304" pitchFamily="18" charset="0"/>
                <a:cs typeface="Times New Roman" panose="02020603050405020304" pitchFamily="18" charset="0"/>
              </a:rPr>
              <a:t>高纯</a:t>
            </a:r>
            <a:r>
              <a:rPr lang="en-US" altLang="zh-CN" sz="1600" dirty="0">
                <a:latin typeface="Times New Roman" panose="02020603050405020304" pitchFamily="18" charset="0"/>
                <a:cs typeface="Times New Roman" panose="02020603050405020304" pitchFamily="18" charset="0"/>
              </a:rPr>
              <a:t>U235</a:t>
            </a:r>
            <a:r>
              <a:rPr lang="zh-CN" altLang="en-US" sz="1600" dirty="0">
                <a:latin typeface="Times New Roman" panose="02020603050405020304" pitchFamily="18" charset="0"/>
                <a:cs typeface="Times New Roman" panose="02020603050405020304" pitchFamily="18" charset="0"/>
              </a:rPr>
              <a:t>镀片*</a:t>
            </a:r>
            <a:r>
              <a:rPr lang="en-US" altLang="zh-CN" sz="1600" dirty="0">
                <a:latin typeface="Times New Roman" panose="02020603050405020304" pitchFamily="18" charset="0"/>
                <a:cs typeface="Times New Roman" panose="02020603050405020304" pitchFamily="18" charset="0"/>
              </a:rPr>
              <a:t>3</a:t>
            </a:r>
            <a:r>
              <a:rPr lang="zh-CN" altLang="en-US" sz="1600" dirty="0">
                <a:latin typeface="Times New Roman" panose="02020603050405020304" pitchFamily="18" charset="0"/>
                <a:cs typeface="Times New Roman" panose="02020603050405020304" pitchFamily="18" charset="0"/>
              </a:rPr>
              <a:t>层</a:t>
            </a:r>
            <a:endParaRPr lang="en-US" altLang="zh-CN"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defRPr/>
            </a:pPr>
            <a:r>
              <a:rPr lang="zh-CN" altLang="en-US" sz="1600" dirty="0">
                <a:latin typeface="Times New Roman" panose="02020603050405020304" pitchFamily="18" charset="0"/>
                <a:cs typeface="Times New Roman" panose="02020603050405020304" pitchFamily="18" charset="0"/>
              </a:rPr>
              <a:t>高纯</a:t>
            </a:r>
            <a:r>
              <a:rPr lang="en-US" altLang="zh-CN" sz="1600" dirty="0">
                <a:latin typeface="Times New Roman" panose="02020603050405020304" pitchFamily="18" charset="0"/>
                <a:cs typeface="Times New Roman" panose="02020603050405020304" pitchFamily="18" charset="0"/>
              </a:rPr>
              <a:t>U238</a:t>
            </a:r>
            <a:r>
              <a:rPr lang="zh-CN" altLang="en-US" sz="1600" dirty="0">
                <a:latin typeface="Times New Roman" panose="02020603050405020304" pitchFamily="18" charset="0"/>
                <a:cs typeface="Times New Roman" panose="02020603050405020304" pitchFamily="18" charset="0"/>
              </a:rPr>
              <a:t>镀片*</a:t>
            </a:r>
            <a:r>
              <a:rPr lang="en-US" altLang="zh-CN" sz="1600" dirty="0">
                <a:latin typeface="Times New Roman" panose="02020603050405020304" pitchFamily="18" charset="0"/>
                <a:cs typeface="Times New Roman" panose="02020603050405020304" pitchFamily="18" charset="0"/>
              </a:rPr>
              <a:t>3</a:t>
            </a:r>
            <a:r>
              <a:rPr lang="zh-CN" altLang="en-US" sz="1600" dirty="0">
                <a:latin typeface="Times New Roman" panose="02020603050405020304" pitchFamily="18" charset="0"/>
                <a:cs typeface="Times New Roman" panose="02020603050405020304" pitchFamily="18" charset="0"/>
              </a:rPr>
              <a:t>层</a:t>
            </a:r>
            <a:endParaRPr lang="en-US" altLang="zh-CN"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defRPr/>
            </a:pPr>
            <a:r>
              <a:rPr lang="zh-CN" altLang="en-US" sz="1600" dirty="0">
                <a:latin typeface="Times New Roman" panose="02020603050405020304" pitchFamily="18" charset="0"/>
                <a:cs typeface="Times New Roman" panose="02020603050405020304" pitchFamily="18" charset="0"/>
              </a:rPr>
              <a:t>高纯</a:t>
            </a:r>
            <a:r>
              <a:rPr lang="en-US" altLang="zh-CN" sz="1600" dirty="0">
                <a:latin typeface="Times New Roman" panose="02020603050405020304" pitchFamily="18" charset="0"/>
                <a:cs typeface="Times New Roman" panose="02020603050405020304" pitchFamily="18" charset="0"/>
              </a:rPr>
              <a:t>U236</a:t>
            </a:r>
            <a:r>
              <a:rPr lang="zh-CN" altLang="en-US" sz="1600" dirty="0">
                <a:latin typeface="Times New Roman" panose="02020603050405020304" pitchFamily="18" charset="0"/>
                <a:cs typeface="Times New Roman" panose="02020603050405020304" pitchFamily="18" charset="0"/>
              </a:rPr>
              <a:t>镀片*</a:t>
            </a:r>
            <a:r>
              <a:rPr lang="en-US" altLang="zh-CN" sz="1600" dirty="0">
                <a:latin typeface="Times New Roman" panose="02020603050405020304" pitchFamily="18" charset="0"/>
                <a:cs typeface="Times New Roman" panose="02020603050405020304" pitchFamily="18" charset="0"/>
              </a:rPr>
              <a:t>1</a:t>
            </a:r>
            <a:r>
              <a:rPr lang="zh-CN" altLang="en-US" sz="1600" dirty="0">
                <a:latin typeface="Times New Roman" panose="02020603050405020304" pitchFamily="18" charset="0"/>
                <a:cs typeface="Times New Roman" panose="02020603050405020304" pitchFamily="18" charset="0"/>
              </a:rPr>
              <a:t>层</a:t>
            </a:r>
            <a:endParaRPr lang="en-US" altLang="zh-CN"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defRPr/>
            </a:pPr>
            <a:r>
              <a:rPr lang="zh-CN" altLang="en-US" sz="1600" dirty="0">
                <a:latin typeface="Times New Roman" panose="02020603050405020304" pitchFamily="18" charset="0"/>
                <a:cs typeface="Times New Roman" panose="02020603050405020304" pitchFamily="18" charset="0"/>
              </a:rPr>
              <a:t>纯底衬片*</a:t>
            </a:r>
            <a:r>
              <a:rPr lang="en-US" altLang="zh-CN" sz="1600" dirty="0">
                <a:latin typeface="Times New Roman" panose="02020603050405020304" pitchFamily="18" charset="0"/>
                <a:cs typeface="Times New Roman" panose="02020603050405020304" pitchFamily="18" charset="0"/>
              </a:rPr>
              <a:t>1</a:t>
            </a:r>
            <a:r>
              <a:rPr lang="zh-CN" altLang="en-US" sz="1600" dirty="0">
                <a:latin typeface="Times New Roman" panose="02020603050405020304" pitchFamily="18" charset="0"/>
                <a:cs typeface="Times New Roman" panose="02020603050405020304" pitchFamily="18" charset="0"/>
              </a:rPr>
              <a:t>层</a:t>
            </a:r>
          </a:p>
        </p:txBody>
      </p:sp>
      <p:pic>
        <p:nvPicPr>
          <p:cNvPr id="9" name="图片 21"/>
          <p:cNvPicPr>
            <a:picLocks noChangeAspect="1" noChangeArrowheads="1"/>
          </p:cNvPicPr>
          <p:nvPr/>
        </p:nvPicPr>
        <p:blipFill>
          <a:blip r:embed="rId4">
            <a:extLst>
              <a:ext uri="{28A0092B-C50C-407E-A947-70E740481C1C}">
                <a14:useLocalDpi xmlns:a14="http://schemas.microsoft.com/office/drawing/2010/main" val="0"/>
              </a:ext>
            </a:extLst>
          </a:blip>
          <a:srcRect l="24887" t="5836" r="10248" b="12672"/>
          <a:stretch>
            <a:fillRect/>
          </a:stretch>
        </p:blipFill>
        <p:spPr bwMode="auto">
          <a:xfrm>
            <a:off x="7626450" y="4114176"/>
            <a:ext cx="2451100"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608" y="1356983"/>
            <a:ext cx="3197659" cy="253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52304" y="4374227"/>
            <a:ext cx="4469780" cy="1200329"/>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根据全截面理论公式，用同一探测器，只需要测得有样和无样的中子穿透率之比，就能计算得到全截面。因此测量过程简单，测量精度是所有截面测量中最高的。</a:t>
            </a:r>
          </a:p>
        </p:txBody>
      </p:sp>
      <p:graphicFrame>
        <p:nvGraphicFramePr>
          <p:cNvPr id="11" name="Object 4"/>
          <p:cNvGraphicFramePr>
            <a:graphicFrameLocks noChangeAspect="1"/>
          </p:cNvGraphicFramePr>
          <p:nvPr>
            <p:extLst>
              <p:ext uri="{D42A27DB-BD31-4B8C-83A1-F6EECF244321}">
                <p14:modId xmlns:p14="http://schemas.microsoft.com/office/powerpoint/2010/main" val="2432921664"/>
              </p:ext>
            </p:extLst>
          </p:nvPr>
        </p:nvGraphicFramePr>
        <p:xfrm>
          <a:off x="5123146" y="4419090"/>
          <a:ext cx="1879600" cy="946150"/>
        </p:xfrm>
        <a:graphic>
          <a:graphicData uri="http://schemas.openxmlformats.org/presentationml/2006/ole">
            <mc:AlternateContent xmlns:mc="http://schemas.openxmlformats.org/markup-compatibility/2006">
              <mc:Choice xmlns:v="urn:schemas-microsoft-com:vml" Requires="v">
                <p:oleObj spid="_x0000_s1173" name="Equation" r:id="rId6" imgW="774364" imgH="393529" progId="Equation.3">
                  <p:embed/>
                </p:oleObj>
              </mc:Choice>
              <mc:Fallback>
                <p:oleObj name="Equation" r:id="rId6" imgW="774364" imgH="393529" progId="Equation.3">
                  <p:embed/>
                  <p:pic>
                    <p:nvPicPr>
                      <p:cNvPr id="1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3146" y="4419090"/>
                        <a:ext cx="1879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文本框 3"/>
          <p:cNvSpPr txBox="1"/>
          <p:nvPr/>
        </p:nvSpPr>
        <p:spPr>
          <a:xfrm>
            <a:off x="916475" y="3888003"/>
            <a:ext cx="1800493"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全截面测量原理</a:t>
            </a:r>
          </a:p>
        </p:txBody>
      </p:sp>
      <p:sp>
        <p:nvSpPr>
          <p:cNvPr id="12" name="文本框 11"/>
          <p:cNvSpPr txBox="1"/>
          <p:nvPr/>
        </p:nvSpPr>
        <p:spPr>
          <a:xfrm>
            <a:off x="8532432" y="3518671"/>
            <a:ext cx="1745029" cy="369332"/>
          </a:xfrm>
          <a:prstGeom prst="rect">
            <a:avLst/>
          </a:prstGeom>
          <a:solidFill>
            <a:schemeClr val="bg1"/>
          </a:solidFill>
        </p:spPr>
        <p:txBody>
          <a:bodyPr wrap="none" rtlCol="0">
            <a:spAutoFit/>
          </a:bodyPr>
          <a:lstStyle/>
          <a:p>
            <a:r>
              <a:rPr lang="en-US" altLang="zh-CN" dirty="0">
                <a:latin typeface="Times New Roman" panose="02020603050405020304" pitchFamily="18" charset="0"/>
                <a:cs typeface="Times New Roman" panose="02020603050405020304" pitchFamily="18" charset="0"/>
              </a:rPr>
              <a:t>NTOX</a:t>
            </a:r>
            <a:r>
              <a:rPr lang="zh-CN" altLang="en-US" dirty="0">
                <a:latin typeface="Times New Roman" panose="02020603050405020304" pitchFamily="18" charset="0"/>
                <a:cs typeface="Times New Roman" panose="02020603050405020304" pitchFamily="18" charset="0"/>
              </a:rPr>
              <a:t>换样设备</a:t>
            </a:r>
          </a:p>
        </p:txBody>
      </p:sp>
      <p:sp>
        <p:nvSpPr>
          <p:cNvPr id="13" name="文本框 12"/>
          <p:cNvSpPr txBox="1"/>
          <p:nvPr/>
        </p:nvSpPr>
        <p:spPr>
          <a:xfrm>
            <a:off x="10160442" y="5794086"/>
            <a:ext cx="1514197" cy="369332"/>
          </a:xfrm>
          <a:prstGeom prst="rect">
            <a:avLst/>
          </a:prstGeom>
          <a:solidFill>
            <a:schemeClr val="bg1"/>
          </a:solidFill>
        </p:spPr>
        <p:txBody>
          <a:bodyPr wrap="none" rtlCol="0">
            <a:spAutoFit/>
          </a:bodyPr>
          <a:lstStyle/>
          <a:p>
            <a:r>
              <a:rPr lang="en-US" altLang="zh-CN" dirty="0">
                <a:latin typeface="Times New Roman" panose="02020603050405020304" pitchFamily="18" charset="0"/>
                <a:cs typeface="Times New Roman" panose="02020603050405020304" pitchFamily="18" charset="0"/>
              </a:rPr>
              <a:t>NTOX</a:t>
            </a:r>
            <a:r>
              <a:rPr lang="zh-CN" altLang="en-US" dirty="0">
                <a:latin typeface="Times New Roman" panose="02020603050405020304" pitchFamily="18" charset="0"/>
                <a:cs typeface="Times New Roman" panose="02020603050405020304" pitchFamily="18" charset="0"/>
              </a:rPr>
              <a:t>裂变室</a:t>
            </a:r>
          </a:p>
        </p:txBody>
      </p:sp>
      <p:sp>
        <p:nvSpPr>
          <p:cNvPr id="5" name="矩形 4"/>
          <p:cNvSpPr/>
          <p:nvPr/>
        </p:nvSpPr>
        <p:spPr>
          <a:xfrm>
            <a:off x="1212791" y="5755635"/>
            <a:ext cx="4556760"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Nuclear Inst. and Methods in Physics Research, A 940 (2019) 486–491</a:t>
            </a:r>
            <a:endParaRPr lang="zh-CN" altLang="en-US" sz="1200" dirty="0">
              <a:latin typeface="Times New Roman" panose="02020603050405020304" pitchFamily="18" charset="0"/>
              <a:cs typeface="Times New Roman" panose="02020603050405020304" pitchFamily="18" charset="0"/>
            </a:endParaRPr>
          </a:p>
        </p:txBody>
      </p:sp>
      <p:sp>
        <p:nvSpPr>
          <p:cNvPr id="14" name="页脚占位符 13">
            <a:extLst>
              <a:ext uri="{FF2B5EF4-FFF2-40B4-BE49-F238E27FC236}">
                <a16:creationId xmlns:a16="http://schemas.microsoft.com/office/drawing/2014/main" id="{E2243423-F410-E9DB-7ABD-F2A618C37CBF}"/>
              </a:ext>
            </a:extLst>
          </p:cNvPr>
          <p:cNvSpPr>
            <a:spLocks noGrp="1"/>
          </p:cNvSpPr>
          <p:nvPr>
            <p:ph type="ftr" sz="quarter" idx="11"/>
          </p:nvPr>
        </p:nvSpPr>
        <p:spPr/>
        <p:txBody>
          <a:bodyPr/>
          <a:lstStyle/>
          <a:p>
            <a:r>
              <a:rPr lang="zh-CN" altLang="en-US">
                <a:latin typeface="Times New Roman" panose="02020603050405020304" pitchFamily="18" charset="0"/>
                <a:cs typeface="Times New Roman" panose="02020603050405020304" pitchFamily="18" charset="0"/>
              </a:rPr>
              <a:t>第二届“粤港澳”核物理论坛  广州  </a:t>
            </a:r>
            <a:r>
              <a:rPr lang="en-US" altLang="zh-CN">
                <a:latin typeface="Times New Roman" panose="02020603050405020304" pitchFamily="18" charset="0"/>
                <a:cs typeface="Times New Roman" panose="02020603050405020304" pitchFamily="18" charset="0"/>
              </a:rPr>
              <a:t>2023</a:t>
            </a:r>
            <a:r>
              <a:rPr lang="zh-CN" altLang="en-US">
                <a:latin typeface="Times New Roman" panose="02020603050405020304" pitchFamily="18" charset="0"/>
                <a:cs typeface="Times New Roman" panose="02020603050405020304" pitchFamily="18" charset="0"/>
              </a:rPr>
              <a:t>年</a:t>
            </a:r>
            <a:r>
              <a:rPr lang="en-US" altLang="zh-CN">
                <a:latin typeface="Times New Roman" panose="02020603050405020304" pitchFamily="18" charset="0"/>
                <a:cs typeface="Times New Roman" panose="02020603050405020304" pitchFamily="18" charset="0"/>
              </a:rPr>
              <a:t>6</a:t>
            </a:r>
            <a:r>
              <a:rPr lang="zh-CN" altLang="en-US">
                <a:latin typeface="Times New Roman" panose="02020603050405020304" pitchFamily="18" charset="0"/>
                <a:cs typeface="Times New Roman" panose="02020603050405020304" pitchFamily="18" charset="0"/>
              </a:rPr>
              <a:t>月</a:t>
            </a:r>
            <a:r>
              <a:rPr lang="en-US" altLang="zh-CN">
                <a:latin typeface="Times New Roman" panose="02020603050405020304" pitchFamily="18" charset="0"/>
                <a:cs typeface="Times New Roman" panose="02020603050405020304" pitchFamily="18" charset="0"/>
              </a:rPr>
              <a:t>17-20</a:t>
            </a:r>
            <a:r>
              <a:rPr lang="zh-CN" altLang="en-US">
                <a:latin typeface="Times New Roman" panose="02020603050405020304" pitchFamily="18" charset="0"/>
                <a:cs typeface="Times New Roman" panose="02020603050405020304" pitchFamily="18" charset="0"/>
              </a:rPr>
              <a:t>日</a:t>
            </a:r>
          </a:p>
        </p:txBody>
      </p:sp>
    </p:spTree>
    <p:extLst>
      <p:ext uri="{BB962C8B-B14F-4D97-AF65-F5344CB8AC3E}">
        <p14:creationId xmlns:p14="http://schemas.microsoft.com/office/powerpoint/2010/main" val="1765011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7040" y="246350"/>
            <a:ext cx="5472608" cy="646331"/>
          </a:xfrm>
          <a:prstGeom prst="rect">
            <a:avLst/>
          </a:prstGeom>
          <a:noFill/>
        </p:spPr>
        <p:txBody>
          <a:bodyPr wrap="square" rtlCol="0">
            <a:spAutoFit/>
          </a:bodyPr>
          <a:lstStyle/>
          <a:p>
            <a:r>
              <a:rPr lang="zh-CN" altLang="en-US" sz="3600" dirty="0">
                <a:latin typeface="+mj-ea"/>
                <a:ea typeface="+mj-ea"/>
                <a:cs typeface="Helvetica" panose="020B0604020202020204" pitchFamily="34" charset="0"/>
              </a:rPr>
              <a:t>全截面</a:t>
            </a:r>
            <a:r>
              <a:rPr lang="en-US" altLang="zh-CN" sz="3600" dirty="0">
                <a:latin typeface="+mj-ea"/>
                <a:ea typeface="+mj-ea"/>
                <a:cs typeface="Helvetica" panose="020B0604020202020204" pitchFamily="34" charset="0"/>
              </a:rPr>
              <a:t>/</a:t>
            </a:r>
            <a:r>
              <a:rPr lang="zh-CN" altLang="en-US" sz="3600" dirty="0">
                <a:latin typeface="+mj-ea"/>
                <a:ea typeface="+mj-ea"/>
                <a:cs typeface="Helvetica" panose="020B0604020202020204" pitchFamily="34" charset="0"/>
              </a:rPr>
              <a:t>裂变截面测量实验</a:t>
            </a:r>
          </a:p>
        </p:txBody>
      </p:sp>
      <p:graphicFrame>
        <p:nvGraphicFramePr>
          <p:cNvPr id="5" name="表格 4"/>
          <p:cNvGraphicFramePr>
            <a:graphicFrameLocks noGrp="1"/>
          </p:cNvGraphicFramePr>
          <p:nvPr/>
        </p:nvGraphicFramePr>
        <p:xfrm>
          <a:off x="1991544" y="1896720"/>
          <a:ext cx="8208912" cy="3332480"/>
        </p:xfrm>
        <a:graphic>
          <a:graphicData uri="http://schemas.openxmlformats.org/drawingml/2006/table">
            <a:tbl>
              <a:tblPr firstRow="1" bandRow="1">
                <a:tableStyleId>{9D7B26C5-4107-4FEC-AEDC-1716B250A1EF}</a:tableStyleId>
              </a:tblPr>
              <a:tblGrid>
                <a:gridCol w="1224136">
                  <a:extLst>
                    <a:ext uri="{9D8B030D-6E8A-4147-A177-3AD203B41FA5}">
                      <a16:colId xmlns:a16="http://schemas.microsoft.com/office/drawing/2014/main" val="2914618575"/>
                    </a:ext>
                  </a:extLst>
                </a:gridCol>
                <a:gridCol w="1224136">
                  <a:extLst>
                    <a:ext uri="{9D8B030D-6E8A-4147-A177-3AD203B41FA5}">
                      <a16:colId xmlns:a16="http://schemas.microsoft.com/office/drawing/2014/main" val="3840623159"/>
                    </a:ext>
                  </a:extLst>
                </a:gridCol>
                <a:gridCol w="1008112">
                  <a:extLst>
                    <a:ext uri="{9D8B030D-6E8A-4147-A177-3AD203B41FA5}">
                      <a16:colId xmlns:a16="http://schemas.microsoft.com/office/drawing/2014/main" val="3895935907"/>
                    </a:ext>
                  </a:extLst>
                </a:gridCol>
                <a:gridCol w="1008112">
                  <a:extLst>
                    <a:ext uri="{9D8B030D-6E8A-4147-A177-3AD203B41FA5}">
                      <a16:colId xmlns:a16="http://schemas.microsoft.com/office/drawing/2014/main" val="2038114668"/>
                    </a:ext>
                  </a:extLst>
                </a:gridCol>
                <a:gridCol w="1008112">
                  <a:extLst>
                    <a:ext uri="{9D8B030D-6E8A-4147-A177-3AD203B41FA5}">
                      <a16:colId xmlns:a16="http://schemas.microsoft.com/office/drawing/2014/main" val="378250750"/>
                    </a:ext>
                  </a:extLst>
                </a:gridCol>
                <a:gridCol w="1440160">
                  <a:extLst>
                    <a:ext uri="{9D8B030D-6E8A-4147-A177-3AD203B41FA5}">
                      <a16:colId xmlns:a16="http://schemas.microsoft.com/office/drawing/2014/main" val="552518055"/>
                    </a:ext>
                  </a:extLst>
                </a:gridCol>
                <a:gridCol w="1296144">
                  <a:extLst>
                    <a:ext uri="{9D8B030D-6E8A-4147-A177-3AD203B41FA5}">
                      <a16:colId xmlns:a16="http://schemas.microsoft.com/office/drawing/2014/main" val="4128975873"/>
                    </a:ext>
                  </a:extLst>
                </a:gridCol>
              </a:tblGrid>
              <a:tr h="0">
                <a:tc>
                  <a:txBody>
                    <a:bodyPr/>
                    <a:lstStyle/>
                    <a:p>
                      <a:pPr algn="ctr"/>
                      <a:r>
                        <a:rPr lang="zh-CN" altLang="en-US" b="1" dirty="0"/>
                        <a:t>用户</a:t>
                      </a:r>
                    </a:p>
                  </a:txBody>
                  <a:tcPr/>
                </a:tc>
                <a:tc>
                  <a:txBody>
                    <a:bodyPr/>
                    <a:lstStyle/>
                    <a:p>
                      <a:pPr algn="ctr"/>
                      <a:r>
                        <a:rPr lang="zh-CN" altLang="en-US" b="1" dirty="0"/>
                        <a:t>核反应</a:t>
                      </a:r>
                    </a:p>
                  </a:txBody>
                  <a:tcPr/>
                </a:tc>
                <a:tc>
                  <a:txBody>
                    <a:bodyPr/>
                    <a:lstStyle/>
                    <a:p>
                      <a:pPr algn="ctr"/>
                      <a:r>
                        <a:rPr lang="zh-CN" altLang="en-US" b="1" dirty="0"/>
                        <a:t>成果</a:t>
                      </a:r>
                    </a:p>
                  </a:txBody>
                  <a:tcPr>
                    <a:lnR w="19050" cap="flat" cmpd="sng" algn="ctr">
                      <a:solidFill>
                        <a:schemeClr val="tx1"/>
                      </a:solidFill>
                      <a:prstDash val="solid"/>
                      <a:round/>
                      <a:headEnd type="none" w="med" len="med"/>
                      <a:tailEnd type="none" w="med" len="med"/>
                    </a:lnR>
                  </a:tcPr>
                </a:tc>
                <a:tc>
                  <a:txBody>
                    <a:bodyPr/>
                    <a:lstStyle/>
                    <a:p>
                      <a:pPr algn="ctr"/>
                      <a:r>
                        <a:rPr lang="zh-CN" altLang="en-US" b="1" dirty="0"/>
                        <a:t>用户</a:t>
                      </a:r>
                    </a:p>
                  </a:txBody>
                  <a:tcPr>
                    <a:lnL w="19050" cap="flat" cmpd="sng" algn="ctr">
                      <a:solidFill>
                        <a:schemeClr val="tx1"/>
                      </a:solidFill>
                      <a:prstDash val="solid"/>
                      <a:round/>
                      <a:headEnd type="none" w="med" len="med"/>
                      <a:tailEnd type="none" w="med" len="med"/>
                    </a:lnL>
                  </a:tcPr>
                </a:tc>
                <a:tc>
                  <a:txBody>
                    <a:bodyPr/>
                    <a:lstStyle/>
                    <a:p>
                      <a:pPr algn="ctr"/>
                      <a:r>
                        <a:rPr lang="zh-CN" altLang="en-US" b="1" dirty="0"/>
                        <a:t>核反应</a:t>
                      </a:r>
                    </a:p>
                  </a:txBody>
                  <a:tcPr/>
                </a:tc>
                <a:tc>
                  <a:txBody>
                    <a:bodyPr/>
                    <a:lstStyle/>
                    <a:p>
                      <a:pPr algn="ctr"/>
                      <a:r>
                        <a:rPr lang="zh-CN" altLang="en-US" b="1" dirty="0"/>
                        <a:t>成果</a:t>
                      </a:r>
                    </a:p>
                  </a:txBody>
                  <a:tcPr/>
                </a:tc>
                <a:tc>
                  <a:txBody>
                    <a:bodyPr/>
                    <a:lstStyle/>
                    <a:p>
                      <a:pPr algn="ctr"/>
                      <a:r>
                        <a:rPr lang="zh-CN" altLang="en-US" b="1" dirty="0"/>
                        <a:t>备注</a:t>
                      </a:r>
                    </a:p>
                  </a:txBody>
                  <a:tcPr/>
                </a:tc>
                <a:extLst>
                  <a:ext uri="{0D108BD9-81ED-4DB2-BD59-A6C34878D82A}">
                    <a16:rowId xmlns:a16="http://schemas.microsoft.com/office/drawing/2014/main" val="3359390586"/>
                  </a:ext>
                </a:extLst>
              </a:tr>
              <a:tr h="370840">
                <a:tc>
                  <a:txBody>
                    <a:bodyPr/>
                    <a:lstStyle/>
                    <a:p>
                      <a:pPr algn="ctr"/>
                      <a:r>
                        <a:rPr lang="zh-CN" altLang="en-US" sz="1400" dirty="0">
                          <a:latin typeface="Times New Roman" panose="02020603050405020304" pitchFamily="18" charset="0"/>
                          <a:ea typeface="+mn-ea"/>
                          <a:cs typeface="Times New Roman" panose="02020603050405020304" pitchFamily="18" charset="0"/>
                        </a:rPr>
                        <a:t>九院二所</a:t>
                      </a:r>
                    </a:p>
                  </a:txBody>
                  <a:tcPr>
                    <a:noFill/>
                  </a:tcPr>
                </a:tc>
                <a:tc>
                  <a:txBody>
                    <a:bodyPr/>
                    <a:lstStyle/>
                    <a:p>
                      <a:pPr algn="ctr"/>
                      <a:r>
                        <a:rPr lang="en-US" altLang="zh-CN" sz="1400" baseline="30000" dirty="0" err="1">
                          <a:latin typeface="微软雅黑" panose="020B0503020204020204" pitchFamily="34" charset="-122"/>
                          <a:ea typeface="微软雅黑" panose="020B0503020204020204" pitchFamily="34" charset="-122"/>
                        </a:rPr>
                        <a:t>nat</a:t>
                      </a:r>
                      <a:r>
                        <a:rPr lang="en-US" altLang="zh-CN" sz="1400" dirty="0" err="1">
                          <a:latin typeface="微软雅黑" panose="020B0503020204020204" pitchFamily="34" charset="-122"/>
                          <a:ea typeface="微软雅黑" panose="020B0503020204020204" pitchFamily="34" charset="-122"/>
                        </a:rPr>
                        <a:t>C</a:t>
                      </a:r>
                      <a:r>
                        <a:rPr lang="en-US" altLang="zh-CN" sz="1400" dirty="0">
                          <a:latin typeface="微软雅黑" panose="020B0503020204020204" pitchFamily="34" charset="-122"/>
                          <a:ea typeface="微软雅黑" panose="020B0503020204020204" pitchFamily="34" charset="-122"/>
                        </a:rPr>
                        <a:t>(n, tot)</a:t>
                      </a:r>
                      <a:endParaRPr lang="zh-CN" altLang="en-US" sz="1400" dirty="0">
                        <a:latin typeface="Times New Roman" panose="02020603050405020304" pitchFamily="18" charset="0"/>
                        <a:ea typeface="+mn-ea"/>
                        <a:cs typeface="Times New Roman" panose="02020603050405020304" pitchFamily="18" charset="0"/>
                      </a:endParaRPr>
                    </a:p>
                  </a:txBody>
                  <a:tcPr>
                    <a:noFill/>
                  </a:tcPr>
                </a:tc>
                <a:tc>
                  <a:txBody>
                    <a:bodyPr/>
                    <a:lstStyle/>
                    <a:p>
                      <a:pPr algn="ctr"/>
                      <a:r>
                        <a:rPr lang="en-US" altLang="zh-CN" sz="1400" b="1" dirty="0">
                          <a:solidFill>
                            <a:srgbClr val="FF0000"/>
                          </a:solidFill>
                          <a:latin typeface="Times New Roman" panose="02020603050405020304" pitchFamily="18" charset="0"/>
                          <a:ea typeface="+mn-ea"/>
                          <a:cs typeface="Times New Roman" panose="02020603050405020304" pitchFamily="18" charset="0"/>
                        </a:rPr>
                        <a:t>NST</a:t>
                      </a: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noFill/>
                  </a:tcPr>
                </a:tc>
                <a:tc>
                  <a:txBody>
                    <a:bodyPr/>
                    <a:lstStyle/>
                    <a:p>
                      <a:pPr algn="ctr"/>
                      <a:r>
                        <a:rPr lang="zh-CN" altLang="en-US" sz="1400" dirty="0">
                          <a:latin typeface="Times New Roman" panose="02020603050405020304" pitchFamily="18" charset="0"/>
                          <a:ea typeface="+mn-ea"/>
                          <a:cs typeface="Times New Roman" panose="02020603050405020304" pitchFamily="18" charset="0"/>
                        </a:rPr>
                        <a:t>九院二所</a:t>
                      </a:r>
                    </a:p>
                  </a:txBody>
                  <a:tcPr>
                    <a:lnL w="19050" cap="flat" cmpd="sng" algn="ctr">
                      <a:solidFill>
                        <a:schemeClr val="tx1"/>
                      </a:solidFill>
                      <a:prstDash val="solid"/>
                      <a:round/>
                      <a:headEnd type="none" w="med" len="med"/>
                      <a:tailEnd type="none" w="med" len="med"/>
                    </a:lnL>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30000" dirty="0">
                          <a:latin typeface="微软雅黑" panose="020B0503020204020204" pitchFamily="34" charset="-122"/>
                          <a:ea typeface="微软雅黑" panose="020B0503020204020204" pitchFamily="34" charset="-122"/>
                        </a:rPr>
                        <a:t>235</a:t>
                      </a:r>
                      <a:r>
                        <a:rPr lang="en-US" altLang="zh-CN" sz="1400" dirty="0">
                          <a:latin typeface="微软雅黑" panose="020B0503020204020204" pitchFamily="34" charset="-122"/>
                          <a:ea typeface="微软雅黑" panose="020B0503020204020204" pitchFamily="34" charset="-122"/>
                        </a:rPr>
                        <a:t>U(n, f)</a:t>
                      </a:r>
                      <a:endParaRPr lang="zh-CN" altLang="en-US" sz="1400" dirty="0">
                        <a:latin typeface="Times New Roman" panose="02020603050405020304" pitchFamily="18" charset="0"/>
                        <a:ea typeface="+mn-ea"/>
                        <a:cs typeface="Times New Roman" panose="02020603050405020304" pitchFamily="18" charset="0"/>
                      </a:endParaRPr>
                    </a:p>
                  </a:txBody>
                  <a:tcPr>
                    <a:noFill/>
                  </a:tcPr>
                </a:tc>
                <a:tc>
                  <a:txBody>
                    <a:bodyPr/>
                    <a:lstStyle/>
                    <a:p>
                      <a:pPr algn="ctr"/>
                      <a:r>
                        <a:rPr lang="en-US" altLang="zh-CN" sz="1400" b="1" dirty="0">
                          <a:solidFill>
                            <a:srgbClr val="FF0000"/>
                          </a:solidFill>
                          <a:latin typeface="Times New Roman" panose="02020603050405020304" pitchFamily="18" charset="0"/>
                          <a:ea typeface="+mn-ea"/>
                          <a:cs typeface="Times New Roman" panose="02020603050405020304" pitchFamily="18" charset="0"/>
                        </a:rPr>
                        <a:t>ANE</a:t>
                      </a: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noFill/>
                  </a:tcPr>
                </a:tc>
                <a:tc>
                  <a:txBody>
                    <a:bodyPr/>
                    <a:lstStyle/>
                    <a:p>
                      <a:pPr algn="ct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noFill/>
                  </a:tcPr>
                </a:tc>
                <a:extLst>
                  <a:ext uri="{0D108BD9-81ED-4DB2-BD59-A6C34878D82A}">
                    <a16:rowId xmlns:a16="http://schemas.microsoft.com/office/drawing/2014/main" val="38418177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Times New Roman" panose="02020603050405020304" pitchFamily="18" charset="0"/>
                          <a:ea typeface="+mn-ea"/>
                          <a:cs typeface="Times New Roman" panose="02020603050405020304" pitchFamily="18" charset="0"/>
                        </a:rPr>
                        <a:t>九院二所</a:t>
                      </a:r>
                    </a:p>
                  </a:txBody>
                  <a:tcPr/>
                </a:tc>
                <a:tc>
                  <a:txBody>
                    <a:bodyPr/>
                    <a:lstStyle/>
                    <a:p>
                      <a:pPr algn="ctr"/>
                      <a:r>
                        <a:rPr lang="en-US" altLang="zh-CN" sz="1400" baseline="30000" dirty="0">
                          <a:latin typeface="微软雅黑" panose="020B0503020204020204" pitchFamily="34" charset="-122"/>
                          <a:ea typeface="微软雅黑" panose="020B0503020204020204" pitchFamily="34" charset="-122"/>
                        </a:rPr>
                        <a:t>27</a:t>
                      </a:r>
                      <a:r>
                        <a:rPr lang="en-US" altLang="zh-CN" sz="1400" baseline="0" dirty="0">
                          <a:latin typeface="微软雅黑" panose="020B0503020204020204" pitchFamily="34" charset="-122"/>
                          <a:ea typeface="微软雅黑" panose="020B0503020204020204" pitchFamily="34" charset="-122"/>
                        </a:rPr>
                        <a:t>Al</a:t>
                      </a:r>
                      <a:r>
                        <a:rPr lang="en-US" altLang="zh-CN" sz="1400" dirty="0">
                          <a:latin typeface="微软雅黑" panose="020B0503020204020204" pitchFamily="34" charset="-122"/>
                          <a:ea typeface="微软雅黑" panose="020B0503020204020204" pitchFamily="34" charset="-122"/>
                        </a:rPr>
                        <a:t>(n, tot)</a:t>
                      </a:r>
                      <a:endParaRPr lang="zh-CN" altLang="en-US" sz="1400"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400" b="1" dirty="0">
                          <a:solidFill>
                            <a:srgbClr val="FF0000"/>
                          </a:solidFill>
                          <a:latin typeface="Times New Roman" panose="02020603050405020304" pitchFamily="18" charset="0"/>
                          <a:ea typeface="+mn-ea"/>
                          <a:cs typeface="Times New Roman" panose="02020603050405020304" pitchFamily="18" charset="0"/>
                        </a:rPr>
                        <a:t>EJPA</a:t>
                      </a: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zh-CN" altLang="en-US" sz="1400" dirty="0">
                          <a:latin typeface="Times New Roman" panose="02020603050405020304" pitchFamily="18" charset="0"/>
                          <a:ea typeface="+mn-ea"/>
                          <a:cs typeface="Times New Roman" panose="02020603050405020304" pitchFamily="18" charset="0"/>
                        </a:rPr>
                        <a:t>九院二所</a:t>
                      </a:r>
                    </a:p>
                  </a:txBody>
                  <a:tcPr>
                    <a:lnL w="19050" cap="flat" cmpd="sng" algn="ctr">
                      <a:solidFill>
                        <a:schemeClr val="tx1"/>
                      </a:solidFill>
                      <a:prstDash val="solid"/>
                      <a:round/>
                      <a:headEnd type="none" w="med" len="med"/>
                      <a:tailEnd type="none" w="med" len="med"/>
                    </a:lnL>
                  </a:tcPr>
                </a:tc>
                <a:tc>
                  <a:txBody>
                    <a:bodyPr/>
                    <a:lstStyle/>
                    <a:p>
                      <a:pPr algn="ctr"/>
                      <a:r>
                        <a:rPr lang="en-US" altLang="zh-CN" sz="1400" baseline="30000" dirty="0">
                          <a:latin typeface="微软雅黑" panose="020B0503020204020204" pitchFamily="34" charset="-122"/>
                          <a:ea typeface="微软雅黑" panose="020B0503020204020204" pitchFamily="34" charset="-122"/>
                        </a:rPr>
                        <a:t>238</a:t>
                      </a:r>
                      <a:r>
                        <a:rPr lang="en-US" altLang="zh-CN" sz="1400" dirty="0">
                          <a:latin typeface="微软雅黑" panose="020B0503020204020204" pitchFamily="34" charset="-122"/>
                          <a:ea typeface="微软雅黑" panose="020B0503020204020204" pitchFamily="34" charset="-122"/>
                        </a:rPr>
                        <a:t>U(n, f)</a:t>
                      </a:r>
                      <a:endParaRPr lang="zh-CN" altLang="en-US" sz="1400"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400" b="1" dirty="0">
                          <a:solidFill>
                            <a:srgbClr val="FF0000"/>
                          </a:solidFill>
                          <a:latin typeface="Times New Roman" panose="02020603050405020304" pitchFamily="18" charset="0"/>
                          <a:ea typeface="+mn-ea"/>
                          <a:cs typeface="Times New Roman" panose="02020603050405020304" pitchFamily="18" charset="0"/>
                        </a:rPr>
                        <a:t>EPJA</a:t>
                      </a: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tc>
                <a:tc>
                  <a:txBody>
                    <a:bodyPr/>
                    <a:lstStyle/>
                    <a:p>
                      <a:pPr algn="ct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83363232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Times New Roman" panose="02020603050405020304" pitchFamily="18" charset="0"/>
                          <a:ea typeface="+mn-ea"/>
                          <a:cs typeface="Times New Roman" panose="02020603050405020304" pitchFamily="18" charset="0"/>
                        </a:rPr>
                        <a:t>九院二所</a:t>
                      </a:r>
                    </a:p>
                  </a:txBody>
                  <a:tcPr>
                    <a:noFill/>
                  </a:tcPr>
                </a:tc>
                <a:tc>
                  <a:txBody>
                    <a:bodyPr/>
                    <a:lstStyle/>
                    <a:p>
                      <a:pPr algn="ctr"/>
                      <a:r>
                        <a:rPr lang="en-US" altLang="zh-CN" sz="1400" baseline="30000" dirty="0">
                          <a:latin typeface="微软雅黑" panose="020B0503020204020204" pitchFamily="34" charset="-122"/>
                          <a:ea typeface="微软雅黑" panose="020B0503020204020204" pitchFamily="34" charset="-122"/>
                        </a:rPr>
                        <a:t>9</a:t>
                      </a:r>
                      <a:r>
                        <a:rPr lang="en-US" altLang="zh-CN" sz="1400" baseline="0" dirty="0">
                          <a:latin typeface="微软雅黑" panose="020B0503020204020204" pitchFamily="34" charset="-122"/>
                          <a:ea typeface="微软雅黑" panose="020B0503020204020204" pitchFamily="34" charset="-122"/>
                        </a:rPr>
                        <a:t>Be</a:t>
                      </a:r>
                      <a:r>
                        <a:rPr lang="en-US" altLang="zh-CN" sz="1400" dirty="0">
                          <a:latin typeface="微软雅黑" panose="020B0503020204020204" pitchFamily="34" charset="-122"/>
                          <a:ea typeface="微软雅黑" panose="020B0503020204020204" pitchFamily="34" charset="-122"/>
                        </a:rPr>
                        <a:t>(n, tot)</a:t>
                      </a:r>
                      <a:endParaRPr lang="zh-CN" altLang="en-US" sz="1400" dirty="0">
                        <a:latin typeface="Times New Roman" panose="02020603050405020304" pitchFamily="18" charset="0"/>
                        <a:ea typeface="+mn-ea"/>
                        <a:cs typeface="Times New Roman" panose="02020603050405020304" pitchFamily="18" charset="0"/>
                      </a:endParaRPr>
                    </a:p>
                  </a:txBody>
                  <a:tcPr>
                    <a:noFill/>
                  </a:tcPr>
                </a:tc>
                <a:tc>
                  <a:txBody>
                    <a:bodyPr/>
                    <a:lstStyle/>
                    <a:p>
                      <a:pPr algn="ct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noFill/>
                  </a:tcPr>
                </a:tc>
                <a:tc>
                  <a:txBody>
                    <a:bodyPr/>
                    <a:lstStyle/>
                    <a:p>
                      <a:pPr algn="ctr"/>
                      <a:r>
                        <a:rPr lang="zh-CN" altLang="en-US" sz="1400" dirty="0">
                          <a:latin typeface="Times New Roman" panose="02020603050405020304" pitchFamily="18" charset="0"/>
                          <a:ea typeface="+mn-ea"/>
                          <a:cs typeface="Times New Roman" panose="02020603050405020304" pitchFamily="18" charset="0"/>
                        </a:rPr>
                        <a:t>九院二所</a:t>
                      </a:r>
                    </a:p>
                  </a:txBody>
                  <a:tcPr>
                    <a:lnL w="19050" cap="flat" cmpd="sng" algn="ctr">
                      <a:solidFill>
                        <a:schemeClr val="tx1"/>
                      </a:solidFill>
                      <a:prstDash val="solid"/>
                      <a:round/>
                      <a:headEnd type="none" w="med" len="med"/>
                      <a:tailEnd type="none" w="med" len="med"/>
                    </a:lnL>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30000" dirty="0">
                          <a:latin typeface="微软雅黑" panose="020B0503020204020204" pitchFamily="34" charset="-122"/>
                          <a:ea typeface="微软雅黑" panose="020B0503020204020204" pitchFamily="34" charset="-122"/>
                        </a:rPr>
                        <a:t>236</a:t>
                      </a:r>
                      <a:r>
                        <a:rPr lang="en-US" altLang="zh-CN" sz="1400" dirty="0">
                          <a:latin typeface="微软雅黑" panose="020B0503020204020204" pitchFamily="34" charset="-122"/>
                          <a:ea typeface="微软雅黑" panose="020B0503020204020204" pitchFamily="34" charset="-122"/>
                        </a:rPr>
                        <a:t>U(n, f)</a:t>
                      </a:r>
                      <a:endParaRPr lang="zh-CN" altLang="en-US" sz="1400" dirty="0">
                        <a:latin typeface="Times New Roman" panose="02020603050405020304" pitchFamily="18" charset="0"/>
                        <a:ea typeface="+mn-ea"/>
                        <a:cs typeface="Times New Roman" panose="02020603050405020304" pitchFamily="18" charset="0"/>
                      </a:endParaRPr>
                    </a:p>
                  </a:txBody>
                  <a:tcPr>
                    <a:noFill/>
                  </a:tcPr>
                </a:tc>
                <a:tc>
                  <a:txBody>
                    <a:bodyPr/>
                    <a:lstStyle/>
                    <a:p>
                      <a:pPr algn="ctr"/>
                      <a:r>
                        <a:rPr lang="en-US" altLang="zh-CN" sz="1400" b="1" dirty="0">
                          <a:solidFill>
                            <a:srgbClr val="FF0000"/>
                          </a:solidFill>
                          <a:latin typeface="Times New Roman" panose="02020603050405020304" pitchFamily="18" charset="0"/>
                          <a:ea typeface="+mn-ea"/>
                          <a:cs typeface="Times New Roman" panose="02020603050405020304" pitchFamily="18" charset="0"/>
                        </a:rPr>
                        <a:t>PRC</a:t>
                      </a: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noFill/>
                  </a:tcPr>
                </a:tc>
                <a:tc>
                  <a:txBody>
                    <a:bodyPr/>
                    <a:lstStyle/>
                    <a:p>
                      <a:pPr algn="ct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noFill/>
                  </a:tcPr>
                </a:tc>
                <a:extLst>
                  <a:ext uri="{0D108BD9-81ED-4DB2-BD59-A6C34878D82A}">
                    <a16:rowId xmlns:a16="http://schemas.microsoft.com/office/drawing/2014/main" val="3488699288"/>
                  </a:ext>
                </a:extLst>
              </a:tr>
              <a:tr h="370840">
                <a:tc>
                  <a:txBody>
                    <a:bodyPr/>
                    <a:lstStyle/>
                    <a:p>
                      <a:pPr algn="ctr"/>
                      <a:r>
                        <a:rPr lang="zh-CN" altLang="en-US" sz="1400" dirty="0">
                          <a:latin typeface="Times New Roman" panose="02020603050405020304" pitchFamily="18" charset="0"/>
                          <a:ea typeface="+mn-ea"/>
                          <a:cs typeface="Times New Roman" panose="02020603050405020304" pitchFamily="18" charset="0"/>
                        </a:rPr>
                        <a:t>应物所</a:t>
                      </a:r>
                    </a:p>
                  </a:txBody>
                  <a:tcPr/>
                </a:tc>
                <a:tc>
                  <a:txBody>
                    <a:bodyPr/>
                    <a:lstStyle/>
                    <a:p>
                      <a:pPr algn="ctr"/>
                      <a:r>
                        <a:rPr lang="en-US" altLang="zh-CN" sz="1400" baseline="30000" dirty="0" err="1">
                          <a:latin typeface="微软雅黑" panose="020B0503020204020204" pitchFamily="34" charset="-122"/>
                          <a:ea typeface="微软雅黑" panose="020B0503020204020204" pitchFamily="34" charset="-122"/>
                        </a:rPr>
                        <a:t>nat</a:t>
                      </a:r>
                      <a:r>
                        <a:rPr lang="en-US" altLang="zh-CN" sz="1400" baseline="0" dirty="0" err="1">
                          <a:latin typeface="微软雅黑" panose="020B0503020204020204" pitchFamily="34" charset="-122"/>
                          <a:ea typeface="微软雅黑" panose="020B0503020204020204" pitchFamily="34" charset="-122"/>
                        </a:rPr>
                        <a:t>Li</a:t>
                      </a:r>
                      <a:r>
                        <a:rPr lang="en-US" altLang="zh-CN" sz="1400" dirty="0">
                          <a:latin typeface="微软雅黑" panose="020B0503020204020204" pitchFamily="34" charset="-122"/>
                          <a:ea typeface="微软雅黑" panose="020B0503020204020204" pitchFamily="34" charset="-122"/>
                        </a:rPr>
                        <a:t>(n, tot)</a:t>
                      </a:r>
                      <a:endParaRPr lang="zh-CN" altLang="en-US" sz="1400" dirty="0">
                        <a:latin typeface="Times New Roman" panose="02020603050405020304" pitchFamily="18" charset="0"/>
                        <a:ea typeface="+mn-ea"/>
                        <a:cs typeface="Times New Roman" panose="02020603050405020304" pitchFamily="18" charset="0"/>
                      </a:endParaRPr>
                    </a:p>
                  </a:txBody>
                  <a:tcPr/>
                </a:tc>
                <a:tc>
                  <a:txBody>
                    <a:bodyPr/>
                    <a:lstStyle/>
                    <a:p>
                      <a:pPr algn="ctr"/>
                      <a:r>
                        <a:rPr lang="zh-CN" altLang="en-US" sz="1400" b="1" dirty="0">
                          <a:solidFill>
                            <a:srgbClr val="FF0000"/>
                          </a:solidFill>
                          <a:latin typeface="Times New Roman" panose="02020603050405020304" pitchFamily="18" charset="0"/>
                          <a:ea typeface="+mn-ea"/>
                          <a:cs typeface="Times New Roman" panose="02020603050405020304" pitchFamily="18" charset="0"/>
                        </a:rPr>
                        <a:t>物理学报</a:t>
                      </a:r>
                    </a:p>
                  </a:txBody>
                  <a:tcPr>
                    <a:lnR w="19050" cap="flat" cmpd="sng" algn="ctr">
                      <a:solidFill>
                        <a:schemeClr val="tx1"/>
                      </a:solidFill>
                      <a:prstDash val="solid"/>
                      <a:round/>
                      <a:headEnd type="none" w="med" len="med"/>
                      <a:tailEnd type="none" w="med" len="med"/>
                    </a:lnR>
                  </a:tcPr>
                </a:tc>
                <a:tc>
                  <a:txBody>
                    <a:bodyPr/>
                    <a:lstStyle/>
                    <a:p>
                      <a:pPr algn="ctr"/>
                      <a:r>
                        <a:rPr lang="zh-CN" altLang="en-US" sz="1400" dirty="0">
                          <a:latin typeface="Times New Roman" panose="02020603050405020304" pitchFamily="18" charset="0"/>
                          <a:ea typeface="+mn-ea"/>
                          <a:cs typeface="Times New Roman" panose="02020603050405020304" pitchFamily="18" charset="0"/>
                        </a:rPr>
                        <a:t>九院二所</a:t>
                      </a:r>
                    </a:p>
                  </a:txBody>
                  <a:tcPr>
                    <a:lnL w="1905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30000" dirty="0">
                          <a:latin typeface="微软雅黑" panose="020B0503020204020204" pitchFamily="34" charset="-122"/>
                          <a:ea typeface="微软雅黑" panose="020B0503020204020204" pitchFamily="34" charset="-122"/>
                        </a:rPr>
                        <a:t>232</a:t>
                      </a:r>
                      <a:r>
                        <a:rPr lang="en-US" altLang="zh-CN" sz="1400" baseline="0" dirty="0">
                          <a:latin typeface="微软雅黑" panose="020B0503020204020204" pitchFamily="34" charset="-122"/>
                          <a:ea typeface="微软雅黑" panose="020B0503020204020204" pitchFamily="34" charset="-122"/>
                        </a:rPr>
                        <a:t>Th</a:t>
                      </a:r>
                      <a:r>
                        <a:rPr lang="en-US" altLang="zh-CN" sz="1400" dirty="0">
                          <a:latin typeface="微软雅黑" panose="020B0503020204020204" pitchFamily="34" charset="-122"/>
                          <a:ea typeface="微软雅黑" panose="020B0503020204020204" pitchFamily="34" charset="-122"/>
                        </a:rPr>
                        <a:t>(n, f)</a:t>
                      </a:r>
                      <a:endParaRPr lang="zh-CN" altLang="en-US" sz="1400" dirty="0">
                        <a:latin typeface="Times New Roman" panose="02020603050405020304" pitchFamily="18" charset="0"/>
                        <a:ea typeface="+mn-ea"/>
                        <a:cs typeface="Times New Roman" panose="02020603050405020304" pitchFamily="18" charset="0"/>
                      </a:endParaRPr>
                    </a:p>
                  </a:txBody>
                  <a:tcPr/>
                </a:tc>
                <a:tc>
                  <a:txBody>
                    <a:bodyPr/>
                    <a:lstStyle/>
                    <a:p>
                      <a:pPr algn="ct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tc>
                <a:tc>
                  <a:txBody>
                    <a:bodyPr/>
                    <a:lstStyle/>
                    <a:p>
                      <a:pPr algn="ct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133268441"/>
                  </a:ext>
                </a:extLst>
              </a:tr>
              <a:tr h="370840">
                <a:tc>
                  <a:txBody>
                    <a:bodyPr/>
                    <a:lstStyle/>
                    <a:p>
                      <a:pPr algn="ctr"/>
                      <a:r>
                        <a:rPr lang="zh-CN" altLang="en-US" sz="1400" dirty="0">
                          <a:latin typeface="Times New Roman" panose="02020603050405020304" pitchFamily="18" charset="0"/>
                          <a:ea typeface="+mn-ea"/>
                          <a:cs typeface="Times New Roman" panose="02020603050405020304" pitchFamily="18" charset="0"/>
                        </a:rPr>
                        <a:t>九院二所</a:t>
                      </a:r>
                    </a:p>
                  </a:txBody>
                  <a:tcPr>
                    <a:noFill/>
                  </a:tcPr>
                </a:tc>
                <a:tc>
                  <a:txBody>
                    <a:bodyPr/>
                    <a:lstStyle/>
                    <a:p>
                      <a:pPr algn="ctr"/>
                      <a:r>
                        <a:rPr lang="en-US" altLang="zh-CN" sz="1400" baseline="30000" dirty="0" err="1">
                          <a:latin typeface="微软雅黑" panose="020B0503020204020204" pitchFamily="34" charset="-122"/>
                          <a:ea typeface="微软雅黑" panose="020B0503020204020204" pitchFamily="34" charset="-122"/>
                        </a:rPr>
                        <a:t>nat</a:t>
                      </a:r>
                      <a:r>
                        <a:rPr lang="en-US" altLang="zh-CN" sz="1400" baseline="0" dirty="0" err="1">
                          <a:latin typeface="微软雅黑" panose="020B0503020204020204" pitchFamily="34" charset="-122"/>
                          <a:ea typeface="微软雅黑" panose="020B0503020204020204" pitchFamily="34" charset="-122"/>
                        </a:rPr>
                        <a:t>Fe</a:t>
                      </a:r>
                      <a:r>
                        <a:rPr lang="en-US" altLang="zh-CN" sz="1400" dirty="0">
                          <a:latin typeface="微软雅黑" panose="020B0503020204020204" pitchFamily="34" charset="-122"/>
                          <a:ea typeface="微软雅黑" panose="020B0503020204020204" pitchFamily="34" charset="-122"/>
                        </a:rPr>
                        <a:t>(n, tot)</a:t>
                      </a:r>
                      <a:endParaRPr lang="zh-CN" altLang="en-US" sz="1400" dirty="0">
                        <a:latin typeface="Times New Roman" panose="02020603050405020304" pitchFamily="18" charset="0"/>
                        <a:ea typeface="+mn-ea"/>
                        <a:cs typeface="Times New Roman" panose="02020603050405020304" pitchFamily="18" charset="0"/>
                      </a:endParaRPr>
                    </a:p>
                  </a:txBody>
                  <a:tcPr>
                    <a:noFill/>
                  </a:tcPr>
                </a:tc>
                <a:tc>
                  <a:txBody>
                    <a:bodyPr/>
                    <a:lstStyle/>
                    <a:p>
                      <a:pPr algn="ct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noFill/>
                  </a:tcPr>
                </a:tc>
                <a:tc>
                  <a:txBody>
                    <a:bodyPr/>
                    <a:lstStyle/>
                    <a:p>
                      <a:pPr algn="ctr"/>
                      <a:r>
                        <a:rPr lang="zh-CN" altLang="en-US" sz="1400" dirty="0">
                          <a:latin typeface="Times New Roman" panose="02020603050405020304" pitchFamily="18" charset="0"/>
                          <a:ea typeface="+mn-ea"/>
                          <a:cs typeface="Times New Roman" panose="02020603050405020304" pitchFamily="18" charset="0"/>
                        </a:rPr>
                        <a:t>兰州大学</a:t>
                      </a:r>
                    </a:p>
                  </a:txBody>
                  <a:tcPr>
                    <a:lnL w="19050" cap="flat" cmpd="sng" algn="ctr">
                      <a:solidFill>
                        <a:schemeClr val="tx1"/>
                      </a:solidFill>
                      <a:prstDash val="solid"/>
                      <a:round/>
                      <a:headEnd type="none" w="med" len="med"/>
                      <a:tailEnd type="none" w="med" len="med"/>
                    </a:lnL>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30000" dirty="0">
                          <a:latin typeface="微软雅黑" panose="020B0503020204020204" pitchFamily="34" charset="-122"/>
                          <a:ea typeface="微软雅黑" panose="020B0503020204020204" pitchFamily="34" charset="-122"/>
                        </a:rPr>
                        <a:t>239</a:t>
                      </a:r>
                      <a:r>
                        <a:rPr lang="en-US" altLang="zh-CN" sz="1400" baseline="0" dirty="0">
                          <a:latin typeface="微软雅黑" panose="020B0503020204020204" pitchFamily="34" charset="-122"/>
                          <a:ea typeface="微软雅黑" panose="020B0503020204020204" pitchFamily="34" charset="-122"/>
                        </a:rPr>
                        <a:t>Pu</a:t>
                      </a:r>
                      <a:r>
                        <a:rPr lang="en-US" altLang="zh-CN" sz="1400" dirty="0">
                          <a:latin typeface="微软雅黑" panose="020B0503020204020204" pitchFamily="34" charset="-122"/>
                          <a:ea typeface="微软雅黑" panose="020B0503020204020204" pitchFamily="34" charset="-122"/>
                        </a:rPr>
                        <a:t>(n, f)</a:t>
                      </a:r>
                      <a:endParaRPr lang="zh-CN" altLang="en-US" sz="1400" dirty="0">
                        <a:latin typeface="Times New Roman" panose="02020603050405020304" pitchFamily="18" charset="0"/>
                        <a:ea typeface="+mn-ea"/>
                        <a:cs typeface="Times New Roman" panose="02020603050405020304" pitchFamily="18" charset="0"/>
                      </a:endParaRPr>
                    </a:p>
                  </a:txBody>
                  <a:tcPr>
                    <a:noFill/>
                  </a:tcPr>
                </a:tc>
                <a:tc>
                  <a:txBody>
                    <a:bodyPr/>
                    <a:lstStyle/>
                    <a:p>
                      <a:pPr algn="ctr"/>
                      <a:r>
                        <a:rPr lang="en-US" altLang="zh-CN" sz="1400" b="1" dirty="0">
                          <a:solidFill>
                            <a:srgbClr val="FF0000"/>
                          </a:solidFill>
                          <a:latin typeface="Times New Roman" panose="02020603050405020304" pitchFamily="18" charset="0"/>
                          <a:ea typeface="+mn-ea"/>
                          <a:cs typeface="Times New Roman" panose="02020603050405020304" pitchFamily="18" charset="0"/>
                        </a:rPr>
                        <a:t>PRC</a:t>
                      </a: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noFill/>
                  </a:tcPr>
                </a:tc>
                <a:tc>
                  <a:txBody>
                    <a:bodyPr/>
                    <a:lstStyle/>
                    <a:p>
                      <a:pPr algn="ct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noFill/>
                  </a:tcPr>
                </a:tc>
                <a:extLst>
                  <a:ext uri="{0D108BD9-81ED-4DB2-BD59-A6C34878D82A}">
                    <a16:rowId xmlns:a16="http://schemas.microsoft.com/office/drawing/2014/main" val="3788768324"/>
                  </a:ext>
                </a:extLst>
              </a:tr>
              <a:tr h="370840">
                <a:tc>
                  <a:txBody>
                    <a:bodyPr/>
                    <a:lstStyle/>
                    <a:p>
                      <a:pPr algn="ctr"/>
                      <a:r>
                        <a:rPr lang="zh-CN" altLang="en-US" sz="1400" dirty="0">
                          <a:latin typeface="Times New Roman" panose="02020603050405020304" pitchFamily="18" charset="0"/>
                          <a:ea typeface="+mn-ea"/>
                          <a:cs typeface="Times New Roman" panose="02020603050405020304" pitchFamily="18" charset="0"/>
                        </a:rPr>
                        <a:t>南华大学</a:t>
                      </a:r>
                    </a:p>
                  </a:txBody>
                  <a:tcPr/>
                </a:tc>
                <a:tc>
                  <a:txBody>
                    <a:bodyPr/>
                    <a:lstStyle/>
                    <a:p>
                      <a:pPr algn="ctr"/>
                      <a:r>
                        <a:rPr lang="en-US" altLang="zh-CN" sz="1400" baseline="30000" dirty="0">
                          <a:latin typeface="微软雅黑" panose="020B0503020204020204" pitchFamily="34" charset="-122"/>
                          <a:ea typeface="微软雅黑" panose="020B0503020204020204" pitchFamily="34" charset="-122"/>
                        </a:rPr>
                        <a:t>209</a:t>
                      </a:r>
                      <a:r>
                        <a:rPr lang="en-US" altLang="zh-CN" sz="1400" baseline="0" dirty="0">
                          <a:latin typeface="微软雅黑" panose="020B0503020204020204" pitchFamily="34" charset="-122"/>
                          <a:ea typeface="微软雅黑" panose="020B0503020204020204" pitchFamily="34" charset="-122"/>
                        </a:rPr>
                        <a:t>Bi</a:t>
                      </a:r>
                      <a:r>
                        <a:rPr lang="en-US" altLang="zh-CN" sz="1400" dirty="0">
                          <a:latin typeface="微软雅黑" panose="020B0503020204020204" pitchFamily="34" charset="-122"/>
                          <a:ea typeface="微软雅黑" panose="020B0503020204020204" pitchFamily="34" charset="-122"/>
                        </a:rPr>
                        <a:t>(n, tot)</a:t>
                      </a:r>
                      <a:endParaRPr lang="zh-CN" altLang="en-US" sz="1400" dirty="0">
                        <a:latin typeface="Times New Roman" panose="02020603050405020304" pitchFamily="18" charset="0"/>
                        <a:ea typeface="+mn-ea"/>
                        <a:cs typeface="Times New Roman" panose="02020603050405020304" pitchFamily="18" charset="0"/>
                      </a:endParaRPr>
                    </a:p>
                  </a:txBody>
                  <a:tcPr/>
                </a:tc>
                <a:tc>
                  <a:txBody>
                    <a:bodyPr/>
                    <a:lstStyle/>
                    <a:p>
                      <a:pPr algn="ct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zh-CN" altLang="en-US" sz="1400" dirty="0">
                          <a:latin typeface="Times New Roman" panose="02020603050405020304" pitchFamily="18" charset="0"/>
                          <a:ea typeface="+mn-ea"/>
                          <a:cs typeface="Times New Roman" panose="02020603050405020304" pitchFamily="18" charset="0"/>
                        </a:rPr>
                        <a:t>高能所</a:t>
                      </a:r>
                    </a:p>
                  </a:txBody>
                  <a:tcPr>
                    <a:lnL w="1905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30000" dirty="0">
                          <a:latin typeface="微软雅黑" panose="020B0503020204020204" pitchFamily="34" charset="-122"/>
                          <a:ea typeface="微软雅黑" panose="020B0503020204020204" pitchFamily="34" charset="-122"/>
                        </a:rPr>
                        <a:t>232</a:t>
                      </a:r>
                      <a:r>
                        <a:rPr lang="en-US" altLang="zh-CN" sz="1400" baseline="0" dirty="0">
                          <a:latin typeface="微软雅黑" panose="020B0503020204020204" pitchFamily="34" charset="-122"/>
                          <a:ea typeface="微软雅黑" panose="020B0503020204020204" pitchFamily="34" charset="-122"/>
                        </a:rPr>
                        <a:t>Th</a:t>
                      </a:r>
                      <a:r>
                        <a:rPr lang="en-US" altLang="zh-CN" sz="1400" dirty="0">
                          <a:latin typeface="微软雅黑" panose="020B0503020204020204" pitchFamily="34" charset="-122"/>
                          <a:ea typeface="微软雅黑" panose="020B0503020204020204" pitchFamily="34" charset="-122"/>
                        </a:rPr>
                        <a:t>(n, f)</a:t>
                      </a:r>
                      <a:endParaRPr lang="zh-CN" altLang="en-US" sz="1400"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400" b="1" dirty="0">
                          <a:solidFill>
                            <a:srgbClr val="FF0000"/>
                          </a:solidFill>
                          <a:latin typeface="Times New Roman" panose="02020603050405020304" pitchFamily="18" charset="0"/>
                          <a:ea typeface="+mn-ea"/>
                          <a:cs typeface="Times New Roman" panose="02020603050405020304" pitchFamily="18" charset="0"/>
                        </a:rPr>
                        <a:t>PLB</a:t>
                      </a: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tc>
                <a:tc>
                  <a:txBody>
                    <a:bodyPr/>
                    <a:lstStyle/>
                    <a:p>
                      <a:pPr algn="ctr"/>
                      <a:r>
                        <a:rPr lang="zh-CN" altLang="en-US" sz="1400" b="1" dirty="0">
                          <a:solidFill>
                            <a:schemeClr val="tx1"/>
                          </a:solidFill>
                          <a:latin typeface="Times New Roman" panose="02020603050405020304" pitchFamily="18" charset="0"/>
                          <a:ea typeface="+mn-ea"/>
                          <a:cs typeface="Times New Roman" panose="02020603050405020304" pitchFamily="18" charset="0"/>
                        </a:rPr>
                        <a:t>相对</a:t>
                      </a:r>
                      <a:r>
                        <a:rPr lang="en-US" altLang="zh-CN" sz="1400" b="1" dirty="0">
                          <a:solidFill>
                            <a:schemeClr val="tx1"/>
                          </a:solidFill>
                          <a:latin typeface="Times New Roman" panose="02020603050405020304" pitchFamily="18" charset="0"/>
                          <a:ea typeface="+mn-ea"/>
                          <a:cs typeface="Times New Roman" panose="02020603050405020304" pitchFamily="18" charset="0"/>
                        </a:rPr>
                        <a:t>n-p</a:t>
                      </a:r>
                      <a:r>
                        <a:rPr lang="zh-CN" altLang="en-US" sz="1400" b="1" dirty="0">
                          <a:solidFill>
                            <a:schemeClr val="tx1"/>
                          </a:solidFill>
                          <a:latin typeface="Times New Roman" panose="02020603050405020304" pitchFamily="18" charset="0"/>
                          <a:ea typeface="+mn-ea"/>
                          <a:cs typeface="Times New Roman" panose="02020603050405020304" pitchFamily="18" charset="0"/>
                        </a:rPr>
                        <a:t>散射</a:t>
                      </a:r>
                    </a:p>
                  </a:txBody>
                  <a:tcPr/>
                </a:tc>
                <a:extLst>
                  <a:ext uri="{0D108BD9-81ED-4DB2-BD59-A6C34878D82A}">
                    <a16:rowId xmlns:a16="http://schemas.microsoft.com/office/drawing/2014/main" val="3020183094"/>
                  </a:ext>
                </a:extLst>
              </a:tr>
              <a:tr h="370840">
                <a:tc>
                  <a:txBody>
                    <a:bodyPr/>
                    <a:lstStyle/>
                    <a:p>
                      <a:pPr algn="ctr"/>
                      <a:r>
                        <a:rPr lang="zh-CN" altLang="en-US" sz="1400" dirty="0">
                          <a:latin typeface="Times New Roman" panose="02020603050405020304" pitchFamily="18" charset="0"/>
                          <a:ea typeface="+mn-ea"/>
                          <a:cs typeface="Times New Roman" panose="02020603050405020304" pitchFamily="18" charset="0"/>
                        </a:rPr>
                        <a:t>南华大学</a:t>
                      </a:r>
                    </a:p>
                  </a:txBody>
                  <a:tcPr>
                    <a:noFill/>
                  </a:tcPr>
                </a:tc>
                <a:tc>
                  <a:txBody>
                    <a:bodyPr/>
                    <a:lstStyle/>
                    <a:p>
                      <a:pPr algn="ctr"/>
                      <a:r>
                        <a:rPr lang="en-US" altLang="zh-CN" sz="1400" baseline="30000" dirty="0" err="1">
                          <a:latin typeface="微软雅黑" panose="020B0503020204020204" pitchFamily="34" charset="-122"/>
                          <a:ea typeface="微软雅黑" panose="020B0503020204020204" pitchFamily="34" charset="-122"/>
                        </a:rPr>
                        <a:t>nat</a:t>
                      </a:r>
                      <a:r>
                        <a:rPr lang="en-US" altLang="zh-CN" sz="1400" baseline="0" dirty="0" err="1">
                          <a:latin typeface="微软雅黑" panose="020B0503020204020204" pitchFamily="34" charset="-122"/>
                          <a:ea typeface="微软雅黑" panose="020B0503020204020204" pitchFamily="34" charset="-122"/>
                        </a:rPr>
                        <a:t>Pb</a:t>
                      </a:r>
                      <a:r>
                        <a:rPr lang="en-US" altLang="zh-CN" sz="1400" dirty="0">
                          <a:latin typeface="微软雅黑" panose="020B0503020204020204" pitchFamily="34" charset="-122"/>
                          <a:ea typeface="微软雅黑" panose="020B0503020204020204" pitchFamily="34" charset="-122"/>
                        </a:rPr>
                        <a:t>(n, tot)</a:t>
                      </a:r>
                      <a:endParaRPr lang="zh-CN" altLang="en-US" sz="1400" dirty="0">
                        <a:latin typeface="Times New Roman" panose="02020603050405020304" pitchFamily="18" charset="0"/>
                        <a:ea typeface="+mn-ea"/>
                        <a:cs typeface="Times New Roman" panose="02020603050405020304" pitchFamily="18" charset="0"/>
                      </a:endParaRPr>
                    </a:p>
                  </a:txBody>
                  <a:tcPr>
                    <a:noFill/>
                  </a:tcPr>
                </a:tc>
                <a:tc>
                  <a:txBody>
                    <a:bodyPr/>
                    <a:lstStyle/>
                    <a:p>
                      <a:pPr algn="ct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noFill/>
                  </a:tcPr>
                </a:tc>
                <a:tc>
                  <a:txBody>
                    <a:bodyPr/>
                    <a:lstStyle/>
                    <a:p>
                      <a:pPr algn="ctr"/>
                      <a:r>
                        <a:rPr lang="zh-CN" altLang="en-US" sz="1400" dirty="0">
                          <a:latin typeface="Times New Roman" panose="02020603050405020304" pitchFamily="18" charset="0"/>
                          <a:ea typeface="+mn-ea"/>
                          <a:cs typeface="Times New Roman" panose="02020603050405020304" pitchFamily="18" charset="0"/>
                        </a:rPr>
                        <a:t>高能所</a:t>
                      </a:r>
                    </a:p>
                  </a:txBody>
                  <a:tcPr>
                    <a:lnL w="19050" cap="flat" cmpd="sng" algn="ctr">
                      <a:solidFill>
                        <a:schemeClr val="tx1"/>
                      </a:solidFill>
                      <a:prstDash val="solid"/>
                      <a:round/>
                      <a:headEnd type="none" w="med" len="med"/>
                      <a:tailEnd type="none" w="med" len="med"/>
                    </a:lnL>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30000" dirty="0">
                          <a:latin typeface="微软雅黑" panose="020B0503020204020204" pitchFamily="34" charset="-122"/>
                          <a:ea typeface="微软雅黑" panose="020B0503020204020204" pitchFamily="34" charset="-122"/>
                          <a:cs typeface="+mn-cs"/>
                        </a:rPr>
                        <a:t>235</a:t>
                      </a:r>
                      <a:r>
                        <a:rPr lang="en-US" altLang="zh-CN" sz="1400" baseline="0" dirty="0">
                          <a:latin typeface="微软雅黑" panose="020B0503020204020204" pitchFamily="34" charset="-122"/>
                          <a:ea typeface="微软雅黑" panose="020B0503020204020204" pitchFamily="34" charset="-122"/>
                          <a:cs typeface="+mn-cs"/>
                        </a:rPr>
                        <a:t>U(n, f)</a:t>
                      </a:r>
                      <a:endParaRPr lang="zh-CN" altLang="en-US" sz="1400" baseline="0" dirty="0">
                        <a:latin typeface="Times New Roman" panose="02020603050405020304" pitchFamily="18" charset="0"/>
                        <a:ea typeface="+mn-ea"/>
                        <a:cs typeface="Times New Roman" panose="02020603050405020304" pitchFamily="18" charset="0"/>
                      </a:endParaRPr>
                    </a:p>
                  </a:txBody>
                  <a:tcPr>
                    <a:noFill/>
                  </a:tcPr>
                </a:tc>
                <a:tc>
                  <a:txBody>
                    <a:bodyPr/>
                    <a:lstStyle/>
                    <a:p>
                      <a:pPr algn="ctr"/>
                      <a:r>
                        <a:rPr lang="en-US" altLang="zh-CN" sz="1400" b="1" dirty="0">
                          <a:solidFill>
                            <a:srgbClr val="FF0000"/>
                          </a:solidFill>
                          <a:latin typeface="Times New Roman" panose="02020603050405020304" pitchFamily="18" charset="0"/>
                          <a:ea typeface="+mn-ea"/>
                          <a:cs typeface="Times New Roman" panose="02020603050405020304" pitchFamily="18" charset="0"/>
                        </a:rPr>
                        <a:t>EPJ Web Conf.</a:t>
                      </a: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Times New Roman" panose="02020603050405020304" pitchFamily="18" charset="0"/>
                          <a:ea typeface="+mn-ea"/>
                          <a:cs typeface="Times New Roman" panose="02020603050405020304" pitchFamily="18" charset="0"/>
                        </a:rPr>
                        <a:t>相对</a:t>
                      </a:r>
                      <a:r>
                        <a:rPr lang="en-US" altLang="zh-CN" sz="1400" b="1" dirty="0">
                          <a:solidFill>
                            <a:schemeClr val="tx1"/>
                          </a:solidFill>
                          <a:latin typeface="Times New Roman" panose="02020603050405020304" pitchFamily="18" charset="0"/>
                          <a:ea typeface="+mn-ea"/>
                          <a:cs typeface="Times New Roman" panose="02020603050405020304" pitchFamily="18" charset="0"/>
                        </a:rPr>
                        <a:t>n-p</a:t>
                      </a:r>
                      <a:r>
                        <a:rPr lang="zh-CN" altLang="en-US" sz="1400" b="1" dirty="0">
                          <a:solidFill>
                            <a:schemeClr val="tx1"/>
                          </a:solidFill>
                          <a:latin typeface="Times New Roman" panose="02020603050405020304" pitchFamily="18" charset="0"/>
                          <a:ea typeface="+mn-ea"/>
                          <a:cs typeface="Times New Roman" panose="02020603050405020304" pitchFamily="18" charset="0"/>
                        </a:rPr>
                        <a:t>散射</a:t>
                      </a:r>
                    </a:p>
                  </a:txBody>
                  <a:tcPr>
                    <a:noFill/>
                  </a:tcPr>
                </a:tc>
                <a:extLst>
                  <a:ext uri="{0D108BD9-81ED-4DB2-BD59-A6C34878D82A}">
                    <a16:rowId xmlns:a16="http://schemas.microsoft.com/office/drawing/2014/main" val="157325551"/>
                  </a:ext>
                </a:extLst>
              </a:tr>
              <a:tr h="370840">
                <a:tc>
                  <a:txBody>
                    <a:bodyPr/>
                    <a:lstStyle/>
                    <a:p>
                      <a:pPr algn="ctr"/>
                      <a:r>
                        <a:rPr lang="zh-CN" altLang="en-US" sz="1400" dirty="0">
                          <a:latin typeface="Times New Roman" panose="02020603050405020304" pitchFamily="18" charset="0"/>
                          <a:ea typeface="+mn-ea"/>
                          <a:cs typeface="Times New Roman" panose="02020603050405020304" pitchFamily="18" charset="0"/>
                        </a:rPr>
                        <a:t>南华大学</a:t>
                      </a:r>
                    </a:p>
                  </a:txBody>
                  <a:tcPr/>
                </a:tc>
                <a:tc>
                  <a:txBody>
                    <a:bodyPr/>
                    <a:lstStyle/>
                    <a:p>
                      <a:pPr algn="ctr"/>
                      <a:r>
                        <a:rPr lang="en-US" altLang="zh-CN" sz="1400" baseline="30000" dirty="0" err="1">
                          <a:latin typeface="微软雅黑" panose="020B0503020204020204" pitchFamily="34" charset="-122"/>
                          <a:ea typeface="微软雅黑" panose="020B0503020204020204" pitchFamily="34" charset="-122"/>
                        </a:rPr>
                        <a:t>nat</a:t>
                      </a:r>
                      <a:r>
                        <a:rPr lang="en-US" altLang="zh-CN" sz="1400" dirty="0" err="1">
                          <a:latin typeface="微软雅黑" panose="020B0503020204020204" pitchFamily="34" charset="-122"/>
                          <a:ea typeface="微软雅黑" panose="020B0503020204020204" pitchFamily="34" charset="-122"/>
                        </a:rPr>
                        <a:t>Cr</a:t>
                      </a:r>
                      <a:r>
                        <a:rPr lang="en-US" altLang="zh-CN" sz="1400" dirty="0">
                          <a:latin typeface="微软雅黑" panose="020B0503020204020204" pitchFamily="34" charset="-122"/>
                          <a:ea typeface="微软雅黑" panose="020B0503020204020204" pitchFamily="34" charset="-122"/>
                        </a:rPr>
                        <a:t>(n, tot)</a:t>
                      </a:r>
                      <a:endParaRPr lang="zh-CN" altLang="en-US" sz="1400" dirty="0">
                        <a:latin typeface="Times New Roman" panose="02020603050405020304" pitchFamily="18" charset="0"/>
                        <a:ea typeface="+mn-ea"/>
                        <a:cs typeface="Times New Roman" panose="02020603050405020304" pitchFamily="18" charset="0"/>
                      </a:endParaRPr>
                    </a:p>
                  </a:txBody>
                  <a:tcPr/>
                </a:tc>
                <a:tc>
                  <a:txBody>
                    <a:bodyPr/>
                    <a:lstStyle/>
                    <a:p>
                      <a:pPr algn="ct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lnR w="19050" cap="flat" cmpd="sng" algn="ctr">
                      <a:solidFill>
                        <a:schemeClr val="tx1"/>
                      </a:solidFill>
                      <a:prstDash val="solid"/>
                      <a:round/>
                      <a:headEnd type="none" w="med" len="med"/>
                      <a:tailEnd type="none" w="med" len="med"/>
                    </a:lnR>
                  </a:tcPr>
                </a:tc>
                <a:tc>
                  <a:txBody>
                    <a:bodyPr/>
                    <a:lstStyle/>
                    <a:p>
                      <a:pPr algn="ctr"/>
                      <a:r>
                        <a:rPr lang="zh-CN" altLang="en-US" sz="1400" dirty="0">
                          <a:latin typeface="Times New Roman" panose="02020603050405020304" pitchFamily="18" charset="0"/>
                          <a:ea typeface="+mn-ea"/>
                          <a:cs typeface="Times New Roman" panose="02020603050405020304" pitchFamily="18" charset="0"/>
                        </a:rPr>
                        <a:t>高能所</a:t>
                      </a:r>
                    </a:p>
                  </a:txBody>
                  <a:tcPr>
                    <a:lnL w="1905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aseline="30000" dirty="0">
                          <a:latin typeface="微软雅黑" panose="020B0503020204020204" pitchFamily="34" charset="-122"/>
                          <a:ea typeface="微软雅黑" panose="020B0503020204020204" pitchFamily="34" charset="-122"/>
                          <a:cs typeface="+mn-cs"/>
                        </a:rPr>
                        <a:t>238</a:t>
                      </a:r>
                      <a:r>
                        <a:rPr lang="en-US" altLang="zh-CN" sz="1400" baseline="0" dirty="0">
                          <a:latin typeface="微软雅黑" panose="020B0503020204020204" pitchFamily="34" charset="-122"/>
                          <a:ea typeface="微软雅黑" panose="020B0503020204020204" pitchFamily="34" charset="-122"/>
                          <a:cs typeface="+mn-cs"/>
                        </a:rPr>
                        <a:t>U(n, f)</a:t>
                      </a:r>
                      <a:endParaRPr lang="zh-CN" altLang="en-US" sz="1400" baseline="0" dirty="0">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Times New Roman" panose="02020603050405020304" pitchFamily="18" charset="0"/>
                          <a:ea typeface="+mn-ea"/>
                          <a:cs typeface="Times New Roman" panose="02020603050405020304" pitchFamily="18" charset="0"/>
                        </a:rPr>
                        <a:t>EPJ Web Conf.</a:t>
                      </a:r>
                      <a:endParaRPr lang="zh-CN" altLang="en-US" sz="1400" b="1" dirty="0">
                        <a:solidFill>
                          <a:srgbClr val="FF0000"/>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Times New Roman" panose="02020603050405020304" pitchFamily="18" charset="0"/>
                          <a:ea typeface="+mn-ea"/>
                          <a:cs typeface="Times New Roman" panose="02020603050405020304" pitchFamily="18" charset="0"/>
                        </a:rPr>
                        <a:t>相对</a:t>
                      </a:r>
                      <a:r>
                        <a:rPr lang="en-US" altLang="zh-CN" sz="1400" b="1" dirty="0">
                          <a:solidFill>
                            <a:schemeClr val="tx1"/>
                          </a:solidFill>
                          <a:latin typeface="Times New Roman" panose="02020603050405020304" pitchFamily="18" charset="0"/>
                          <a:ea typeface="+mn-ea"/>
                          <a:cs typeface="Times New Roman" panose="02020603050405020304" pitchFamily="18" charset="0"/>
                        </a:rPr>
                        <a:t>n-p</a:t>
                      </a:r>
                      <a:r>
                        <a:rPr lang="zh-CN" altLang="en-US" sz="1400" b="1" dirty="0">
                          <a:solidFill>
                            <a:schemeClr val="tx1"/>
                          </a:solidFill>
                          <a:latin typeface="Times New Roman" panose="02020603050405020304" pitchFamily="18" charset="0"/>
                          <a:ea typeface="+mn-ea"/>
                          <a:cs typeface="Times New Roman" panose="02020603050405020304" pitchFamily="18" charset="0"/>
                        </a:rPr>
                        <a:t>散射</a:t>
                      </a:r>
                    </a:p>
                  </a:txBody>
                  <a:tcPr/>
                </a:tc>
                <a:extLst>
                  <a:ext uri="{0D108BD9-81ED-4DB2-BD59-A6C34878D82A}">
                    <a16:rowId xmlns:a16="http://schemas.microsoft.com/office/drawing/2014/main" val="84592097"/>
                  </a:ext>
                </a:extLst>
              </a:tr>
            </a:tbl>
          </a:graphicData>
        </a:graphic>
      </p:graphicFrame>
      <p:sp>
        <p:nvSpPr>
          <p:cNvPr id="3" name="页脚占位符 2">
            <a:extLst>
              <a:ext uri="{FF2B5EF4-FFF2-40B4-BE49-F238E27FC236}">
                <a16:creationId xmlns:a16="http://schemas.microsoft.com/office/drawing/2014/main" id="{539D89E8-9406-A752-1028-85ABD9C0C5D9}"/>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09E70C8A-ABDD-7DFA-E76C-D7773238DF8D}"/>
              </a:ext>
            </a:extLst>
          </p:cNvPr>
          <p:cNvSpPr>
            <a:spLocks noGrp="1"/>
          </p:cNvSpPr>
          <p:nvPr>
            <p:ph type="sldNum" sz="quarter" idx="12"/>
          </p:nvPr>
        </p:nvSpPr>
        <p:spPr/>
        <p:txBody>
          <a:bodyPr/>
          <a:lstStyle/>
          <a:p>
            <a:fld id="{3E0BCE7E-9565-4515-9C4E-5B4E2AD8AE0F}" type="slidenum">
              <a:rPr lang="zh-CN" altLang="en-US" smtClean="0"/>
              <a:t>19</a:t>
            </a:fld>
            <a:endParaRPr lang="zh-CN" altLang="en-US"/>
          </a:p>
        </p:txBody>
      </p:sp>
    </p:spTree>
    <p:extLst>
      <p:ext uri="{BB962C8B-B14F-4D97-AF65-F5344CB8AC3E}">
        <p14:creationId xmlns:p14="http://schemas.microsoft.com/office/powerpoint/2010/main" val="3002346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15215D-8F1F-0447-2F2B-FFA03BF7C27B}"/>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90D8052E-85B6-0008-EEB3-F282FBD11966}"/>
              </a:ext>
            </a:extLst>
          </p:cNvPr>
          <p:cNvSpPr>
            <a:spLocks noGrp="1"/>
          </p:cNvSpPr>
          <p:nvPr>
            <p:ph type="sldNum" sz="quarter" idx="12"/>
          </p:nvPr>
        </p:nvSpPr>
        <p:spPr/>
        <p:txBody>
          <a:bodyPr/>
          <a:lstStyle/>
          <a:p>
            <a:fld id="{8502C05D-6918-4451-A731-BC78C4B4E50B}" type="slidenum">
              <a:rPr lang="zh-CN" altLang="en-US" smtClean="0"/>
              <a:t>2</a:t>
            </a:fld>
            <a:endParaRPr lang="zh-CN" altLang="en-US"/>
          </a:p>
        </p:txBody>
      </p:sp>
      <p:sp>
        <p:nvSpPr>
          <p:cNvPr id="7" name="矩形 6">
            <a:extLst>
              <a:ext uri="{FF2B5EF4-FFF2-40B4-BE49-F238E27FC236}">
                <a16:creationId xmlns:a16="http://schemas.microsoft.com/office/drawing/2014/main" id="{53830A5F-0C99-F304-67D6-4049EDC90038}"/>
              </a:ext>
            </a:extLst>
          </p:cNvPr>
          <p:cNvSpPr/>
          <p:nvPr/>
        </p:nvSpPr>
        <p:spPr>
          <a:xfrm>
            <a:off x="3233693" y="2967335"/>
            <a:ext cx="5724644"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反角白光中子</a:t>
            </a:r>
            <a:r>
              <a:rPr lang="zh-CN" altLang="en-US" sz="54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束线</a:t>
            </a:r>
            <a:endParaRPr lang="zh-CN" altLang="en-US" sz="5400" b="0" cap="none" spc="0" dirty="0">
              <a:ln w="0"/>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endParaRPr>
          </a:p>
        </p:txBody>
      </p:sp>
      <p:sp>
        <p:nvSpPr>
          <p:cNvPr id="10" name="矩形 9">
            <a:extLst>
              <a:ext uri="{FF2B5EF4-FFF2-40B4-BE49-F238E27FC236}">
                <a16:creationId xmlns:a16="http://schemas.microsoft.com/office/drawing/2014/main" id="{078DB939-F4CA-523D-8404-DF0579910418}"/>
              </a:ext>
            </a:extLst>
          </p:cNvPr>
          <p:cNvSpPr/>
          <p:nvPr/>
        </p:nvSpPr>
        <p:spPr>
          <a:xfrm>
            <a:off x="4917636" y="3700377"/>
            <a:ext cx="2356735" cy="923330"/>
          </a:xfrm>
          <a:prstGeom prst="rect">
            <a:avLst/>
          </a:prstGeom>
          <a:noFill/>
        </p:spPr>
        <p:txBody>
          <a:bodyPr wrap="none" lIns="91440" tIns="45720" rIns="91440" bIns="45720">
            <a:spAutoFit/>
          </a:bodyPr>
          <a:lstStyle/>
          <a:p>
            <a:pPr algn="ctr"/>
            <a:r>
              <a:rPr lang="en-US" altLang="zh-CN" sz="5400" b="0" cap="none" spc="0" dirty="0">
                <a:ln w="0"/>
                <a:gradFill>
                  <a:gsLst>
                    <a:gs pos="21000">
                      <a:srgbClr val="53575C"/>
                    </a:gs>
                    <a:gs pos="88000">
                      <a:srgbClr val="C5C7CA"/>
                    </a:gs>
                  </a:gsLst>
                  <a:lin ang="5400000"/>
                </a:gradFill>
                <a:effectLst/>
                <a:latin typeface="Bradley Hand ITC" panose="03070402050302030203" pitchFamily="66" charset="0"/>
              </a:rPr>
              <a:t>Back-n</a:t>
            </a:r>
            <a:endParaRPr lang="zh-CN" altLang="en-US" sz="5400" b="0" cap="none" spc="0" dirty="0">
              <a:ln w="0"/>
              <a:gradFill>
                <a:gsLst>
                  <a:gs pos="21000">
                    <a:srgbClr val="53575C"/>
                  </a:gs>
                  <a:gs pos="88000">
                    <a:srgbClr val="C5C7CA"/>
                  </a:gs>
                </a:gsLst>
                <a:lin ang="5400000"/>
              </a:gradFill>
              <a:effectLst/>
              <a:latin typeface="Bradley Hand ITC" panose="03070402050302030203" pitchFamily="66" charset="0"/>
            </a:endParaRPr>
          </a:p>
        </p:txBody>
      </p:sp>
    </p:spTree>
    <p:extLst>
      <p:ext uri="{BB962C8B-B14F-4D97-AF65-F5344CB8AC3E}">
        <p14:creationId xmlns:p14="http://schemas.microsoft.com/office/powerpoint/2010/main" val="387778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3369" y="164247"/>
            <a:ext cx="6810663" cy="646331"/>
          </a:xfrm>
          <a:prstGeom prst="rect">
            <a:avLst/>
          </a:prstGeom>
          <a:noFill/>
        </p:spPr>
        <p:txBody>
          <a:bodyPr wrap="square" rtlCol="0">
            <a:spAutoFit/>
          </a:bodyPr>
          <a:lstStyle/>
          <a:p>
            <a:r>
              <a:rPr lang="zh-CN" altLang="en-US" sz="3600" dirty="0">
                <a:latin typeface="+mj-ea"/>
                <a:ea typeface="+mj-ea"/>
              </a:rPr>
              <a:t>裂变截面测量实验</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70" y="1093409"/>
            <a:ext cx="4514698" cy="2260693"/>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69" y="3678938"/>
            <a:ext cx="4514698" cy="267741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7782" y="764704"/>
            <a:ext cx="4182963" cy="2877776"/>
          </a:xfrm>
          <a:prstGeom prst="rect">
            <a:avLst/>
          </a:prstGeom>
        </p:spPr>
      </p:pic>
      <p:sp>
        <p:nvSpPr>
          <p:cNvPr id="8" name="文本框 7"/>
          <p:cNvSpPr txBox="1"/>
          <p:nvPr/>
        </p:nvSpPr>
        <p:spPr>
          <a:xfrm>
            <a:off x="2210950" y="2171122"/>
            <a:ext cx="2145410" cy="815608"/>
          </a:xfrm>
          <a:prstGeom prst="rect">
            <a:avLst/>
          </a:prstGeom>
          <a:noFill/>
        </p:spPr>
        <p:txBody>
          <a:bodyPr wrap="square" rtlCol="0">
            <a:spAutoFit/>
          </a:bodyPr>
          <a:lstStyle/>
          <a:p>
            <a:r>
              <a:rPr lang="en-US" altLang="zh-CN" sz="1400" b="1" baseline="30000" dirty="0">
                <a:solidFill>
                  <a:srgbClr val="FF0000"/>
                </a:solidFill>
                <a:latin typeface="Helvetica" panose="020B0604020202020204" pitchFamily="34" charset="0"/>
                <a:cs typeface="Helvetica" panose="020B0604020202020204" pitchFamily="34" charset="0"/>
              </a:rPr>
              <a:t>235</a:t>
            </a:r>
            <a:r>
              <a:rPr lang="en-US" altLang="zh-CN" sz="1400" b="1" dirty="0">
                <a:solidFill>
                  <a:srgbClr val="FF0000"/>
                </a:solidFill>
                <a:latin typeface="Helvetica" panose="020B0604020202020204" pitchFamily="34" charset="0"/>
                <a:cs typeface="Helvetica" panose="020B0604020202020204" pitchFamily="34" charset="0"/>
              </a:rPr>
              <a:t>U(n, f)/</a:t>
            </a:r>
            <a:r>
              <a:rPr lang="en-US" altLang="zh-CN" sz="1400" b="1" baseline="30000" dirty="0">
                <a:solidFill>
                  <a:srgbClr val="FF0000"/>
                </a:solidFill>
                <a:latin typeface="Helvetica" panose="020B0604020202020204" pitchFamily="34" charset="0"/>
                <a:cs typeface="Helvetica" panose="020B0604020202020204" pitchFamily="34" charset="0"/>
              </a:rPr>
              <a:t>238</a:t>
            </a:r>
            <a:r>
              <a:rPr lang="en-US" altLang="zh-CN" sz="1400" b="1" dirty="0">
                <a:solidFill>
                  <a:srgbClr val="FF0000"/>
                </a:solidFill>
                <a:latin typeface="Helvetica" panose="020B0604020202020204" pitchFamily="34" charset="0"/>
                <a:cs typeface="Helvetica" panose="020B0604020202020204" pitchFamily="34" charset="0"/>
              </a:rPr>
              <a:t>U(n, f)</a:t>
            </a:r>
          </a:p>
          <a:p>
            <a:pPr>
              <a:spcBef>
                <a:spcPts val="600"/>
              </a:spcBef>
            </a:pPr>
            <a:r>
              <a:rPr lang="en-US" altLang="zh-CN" sz="1400" dirty="0" err="1">
                <a:latin typeface="Helvetica" panose="020B0604020202020204" pitchFamily="34" charset="0"/>
                <a:cs typeface="Helvetica" panose="020B0604020202020204" pitchFamily="34" charset="0"/>
              </a:rPr>
              <a:t>Jie</a:t>
            </a:r>
            <a:r>
              <a:rPr lang="en-US" altLang="zh-CN" sz="1400" dirty="0">
                <a:latin typeface="Helvetica" panose="020B0604020202020204" pitchFamily="34" charset="0"/>
                <a:cs typeface="Helvetica" panose="020B0604020202020204" pitchFamily="34" charset="0"/>
              </a:rPr>
              <a:t> Wen, et al.,</a:t>
            </a:r>
          </a:p>
          <a:p>
            <a:r>
              <a:rPr lang="en-US" altLang="zh-CN" sz="1400" dirty="0">
                <a:latin typeface="Helvetica" panose="020B0604020202020204" pitchFamily="34" charset="0"/>
                <a:cs typeface="Helvetica" panose="020B0604020202020204" pitchFamily="34" charset="0"/>
              </a:rPr>
              <a:t>ANE (2020) </a:t>
            </a:r>
            <a:r>
              <a:rPr lang="en-US" altLang="zh-CN" sz="1400" b="1" dirty="0">
                <a:latin typeface="Helvetica" panose="020B0604020202020204" pitchFamily="34" charset="0"/>
                <a:cs typeface="Helvetica" panose="020B0604020202020204" pitchFamily="34" charset="0"/>
              </a:rPr>
              <a:t>140</a:t>
            </a:r>
            <a:r>
              <a:rPr lang="en-US" altLang="zh-CN" sz="1400" dirty="0">
                <a:latin typeface="Helvetica" panose="020B0604020202020204" pitchFamily="34" charset="0"/>
                <a:cs typeface="Helvetica" panose="020B0604020202020204" pitchFamily="34" charset="0"/>
              </a:rPr>
              <a:t>: 107301</a:t>
            </a:r>
            <a:endParaRPr lang="zh-CN" altLang="en-US" sz="1400" dirty="0">
              <a:latin typeface="Helvetica" panose="020B0604020202020204" pitchFamily="34" charset="0"/>
              <a:cs typeface="Helvetica" panose="020B0604020202020204" pitchFamily="34" charset="0"/>
            </a:endParaRPr>
          </a:p>
        </p:txBody>
      </p:sp>
      <p:sp>
        <p:nvSpPr>
          <p:cNvPr id="9" name="文本框 8"/>
          <p:cNvSpPr txBox="1"/>
          <p:nvPr/>
        </p:nvSpPr>
        <p:spPr>
          <a:xfrm>
            <a:off x="2214770" y="4975081"/>
            <a:ext cx="2145410" cy="815608"/>
          </a:xfrm>
          <a:prstGeom prst="rect">
            <a:avLst/>
          </a:prstGeom>
          <a:noFill/>
        </p:spPr>
        <p:txBody>
          <a:bodyPr wrap="square" rtlCol="0">
            <a:spAutoFit/>
          </a:bodyPr>
          <a:lstStyle/>
          <a:p>
            <a:r>
              <a:rPr lang="en-US" altLang="zh-CN" sz="1400" b="1" baseline="30000" dirty="0">
                <a:solidFill>
                  <a:srgbClr val="FF0000"/>
                </a:solidFill>
                <a:latin typeface="Helvetica" panose="020B0604020202020204" pitchFamily="34" charset="0"/>
                <a:cs typeface="Helvetica" panose="020B0604020202020204" pitchFamily="34" charset="0"/>
              </a:rPr>
              <a:t>236</a:t>
            </a:r>
            <a:r>
              <a:rPr lang="en-US" altLang="zh-CN" sz="1400" b="1" dirty="0">
                <a:solidFill>
                  <a:srgbClr val="FF0000"/>
                </a:solidFill>
                <a:latin typeface="Helvetica" panose="020B0604020202020204" pitchFamily="34" charset="0"/>
                <a:cs typeface="Helvetica" panose="020B0604020202020204" pitchFamily="34" charset="0"/>
              </a:rPr>
              <a:t>U(n, f)/</a:t>
            </a:r>
            <a:r>
              <a:rPr lang="en-US" altLang="zh-CN" sz="1400" b="1" baseline="30000" dirty="0">
                <a:solidFill>
                  <a:srgbClr val="FF0000"/>
                </a:solidFill>
                <a:latin typeface="Helvetica" panose="020B0604020202020204" pitchFamily="34" charset="0"/>
                <a:cs typeface="Helvetica" panose="020B0604020202020204" pitchFamily="34" charset="0"/>
              </a:rPr>
              <a:t>235</a:t>
            </a:r>
            <a:r>
              <a:rPr lang="en-US" altLang="zh-CN" sz="1400" b="1" dirty="0">
                <a:solidFill>
                  <a:srgbClr val="FF0000"/>
                </a:solidFill>
                <a:latin typeface="Helvetica" panose="020B0604020202020204" pitchFamily="34" charset="0"/>
                <a:cs typeface="Helvetica" panose="020B0604020202020204" pitchFamily="34" charset="0"/>
              </a:rPr>
              <a:t>U(n, f)</a:t>
            </a:r>
          </a:p>
          <a:p>
            <a:pPr>
              <a:spcBef>
                <a:spcPts val="600"/>
              </a:spcBef>
            </a:pPr>
            <a:r>
              <a:rPr lang="en-US" altLang="zh-CN" sz="1400" dirty="0" err="1">
                <a:latin typeface="Helvetica" panose="020B0604020202020204" pitchFamily="34" charset="0"/>
                <a:cs typeface="Helvetica" panose="020B0604020202020204" pitchFamily="34" charset="0"/>
              </a:rPr>
              <a:t>Zhizhou</a:t>
            </a:r>
            <a:r>
              <a:rPr lang="en-US" altLang="zh-CN" sz="1400" dirty="0">
                <a:latin typeface="Helvetica" panose="020B0604020202020204" pitchFamily="34" charset="0"/>
                <a:cs typeface="Helvetica" panose="020B0604020202020204" pitchFamily="34" charset="0"/>
              </a:rPr>
              <a:t> Ren, et al.,</a:t>
            </a:r>
          </a:p>
          <a:p>
            <a:r>
              <a:rPr lang="en-US" altLang="zh-CN" sz="1400" dirty="0">
                <a:latin typeface="Helvetica" panose="020B0604020202020204" pitchFamily="34" charset="0"/>
                <a:cs typeface="Helvetica" panose="020B0604020202020204" pitchFamily="34" charset="0"/>
              </a:rPr>
              <a:t>EPJA (2023) </a:t>
            </a:r>
            <a:r>
              <a:rPr lang="en-US" altLang="zh-CN" sz="1400" b="1" dirty="0">
                <a:latin typeface="Helvetica" panose="020B0604020202020204" pitchFamily="34" charset="0"/>
                <a:cs typeface="Helvetica" panose="020B0604020202020204" pitchFamily="34" charset="0"/>
              </a:rPr>
              <a:t>59</a:t>
            </a:r>
            <a:r>
              <a:rPr lang="en-US" altLang="zh-CN" sz="1400" dirty="0">
                <a:latin typeface="Helvetica" panose="020B0604020202020204" pitchFamily="34" charset="0"/>
                <a:cs typeface="Helvetica" panose="020B0604020202020204" pitchFamily="34" charset="0"/>
              </a:rPr>
              <a:t>: 5</a:t>
            </a:r>
            <a:endParaRPr lang="zh-CN" altLang="en-US" sz="1400" dirty="0">
              <a:latin typeface="Helvetica" panose="020B0604020202020204" pitchFamily="34" charset="0"/>
              <a:cs typeface="Helvetica" panose="020B0604020202020204" pitchFamily="34" charset="0"/>
            </a:endParaRPr>
          </a:p>
        </p:txBody>
      </p:sp>
      <p:sp>
        <p:nvSpPr>
          <p:cNvPr id="10" name="文本框 9"/>
          <p:cNvSpPr txBox="1"/>
          <p:nvPr/>
        </p:nvSpPr>
        <p:spPr>
          <a:xfrm>
            <a:off x="9355909" y="1597209"/>
            <a:ext cx="2289865" cy="815608"/>
          </a:xfrm>
          <a:prstGeom prst="rect">
            <a:avLst/>
          </a:prstGeom>
          <a:noFill/>
        </p:spPr>
        <p:txBody>
          <a:bodyPr wrap="square" rtlCol="0">
            <a:spAutoFit/>
          </a:bodyPr>
          <a:lstStyle/>
          <a:p>
            <a:r>
              <a:rPr lang="en-US" altLang="zh-CN" sz="1400" b="1" baseline="30000" dirty="0">
                <a:solidFill>
                  <a:srgbClr val="FF0000"/>
                </a:solidFill>
                <a:latin typeface="Helvetica" panose="020B0604020202020204" pitchFamily="34" charset="0"/>
                <a:cs typeface="Helvetica" panose="020B0604020202020204" pitchFamily="34" charset="0"/>
              </a:rPr>
              <a:t>236</a:t>
            </a:r>
            <a:r>
              <a:rPr lang="en-US" altLang="zh-CN" sz="1400" b="1" dirty="0">
                <a:solidFill>
                  <a:srgbClr val="FF0000"/>
                </a:solidFill>
                <a:latin typeface="Helvetica" panose="020B0604020202020204" pitchFamily="34" charset="0"/>
                <a:cs typeface="Helvetica" panose="020B0604020202020204" pitchFamily="34" charset="0"/>
              </a:rPr>
              <a:t>U(n, f)</a:t>
            </a:r>
          </a:p>
          <a:p>
            <a:pPr>
              <a:spcBef>
                <a:spcPts val="600"/>
              </a:spcBef>
            </a:pPr>
            <a:r>
              <a:rPr lang="en-US" altLang="zh-CN" sz="1400" dirty="0" err="1">
                <a:latin typeface="Helvetica" panose="020B0604020202020204" pitchFamily="34" charset="0"/>
                <a:cs typeface="Helvetica" panose="020B0604020202020204" pitchFamily="34" charset="0"/>
              </a:rPr>
              <a:t>Zhizhou</a:t>
            </a:r>
            <a:r>
              <a:rPr lang="en-US" altLang="zh-CN" sz="1400" dirty="0">
                <a:latin typeface="Helvetica" panose="020B0604020202020204" pitchFamily="34" charset="0"/>
                <a:cs typeface="Helvetica" panose="020B0604020202020204" pitchFamily="34" charset="0"/>
              </a:rPr>
              <a:t> Ren, et al.,</a:t>
            </a:r>
          </a:p>
          <a:p>
            <a:r>
              <a:rPr lang="en-US" altLang="zh-CN" sz="1400" dirty="0">
                <a:latin typeface="Helvetica" panose="020B0604020202020204" pitchFamily="34" charset="0"/>
                <a:cs typeface="Helvetica" panose="020B0604020202020204" pitchFamily="34" charset="0"/>
              </a:rPr>
              <a:t>PRC (2020) </a:t>
            </a:r>
            <a:r>
              <a:rPr lang="en-US" altLang="zh-CN" sz="1400" b="1" dirty="0">
                <a:latin typeface="Helvetica" panose="020B0604020202020204" pitchFamily="34" charset="0"/>
                <a:cs typeface="Helvetica" panose="020B0604020202020204" pitchFamily="34" charset="0"/>
              </a:rPr>
              <a:t>102</a:t>
            </a:r>
            <a:r>
              <a:rPr lang="en-US" altLang="zh-CN" sz="1400" dirty="0">
                <a:latin typeface="Helvetica" panose="020B0604020202020204" pitchFamily="34" charset="0"/>
                <a:cs typeface="Helvetica" panose="020B0604020202020204" pitchFamily="34" charset="0"/>
              </a:rPr>
              <a:t>: 034604</a:t>
            </a:r>
            <a:endParaRPr lang="zh-CN" altLang="en-US" sz="1400" dirty="0">
              <a:latin typeface="Helvetica" panose="020B0604020202020204" pitchFamily="34" charset="0"/>
              <a:cs typeface="Helvetica" panose="020B0604020202020204" pitchFamily="34" charset="0"/>
            </a:endParaRPr>
          </a:p>
        </p:txBody>
      </p:sp>
      <p:sp>
        <p:nvSpPr>
          <p:cNvPr id="3" name="页脚占位符 2">
            <a:extLst>
              <a:ext uri="{FF2B5EF4-FFF2-40B4-BE49-F238E27FC236}">
                <a16:creationId xmlns:a16="http://schemas.microsoft.com/office/drawing/2014/main" id="{07EBFD9B-6841-58D6-792B-BC8C696944A9}"/>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11" name="灯片编号占位符 10">
            <a:extLst>
              <a:ext uri="{FF2B5EF4-FFF2-40B4-BE49-F238E27FC236}">
                <a16:creationId xmlns:a16="http://schemas.microsoft.com/office/drawing/2014/main" id="{D96CA984-60F9-1E7F-95C8-0BBB38C033AA}"/>
              </a:ext>
            </a:extLst>
          </p:cNvPr>
          <p:cNvSpPr>
            <a:spLocks noGrp="1"/>
          </p:cNvSpPr>
          <p:nvPr>
            <p:ph type="sldNum" sz="quarter" idx="12"/>
          </p:nvPr>
        </p:nvSpPr>
        <p:spPr/>
        <p:txBody>
          <a:bodyPr/>
          <a:lstStyle/>
          <a:p>
            <a:fld id="{3E0BCE7E-9565-4515-9C4E-5B4E2AD8AE0F}" type="slidenum">
              <a:rPr lang="zh-CN" altLang="en-US" smtClean="0"/>
              <a:t>20</a:t>
            </a:fld>
            <a:endParaRPr lang="zh-CN" altLang="en-US"/>
          </a:p>
        </p:txBody>
      </p:sp>
      <p:pic>
        <p:nvPicPr>
          <p:cNvPr id="12" name="图片 11">
            <a:extLst>
              <a:ext uri="{FF2B5EF4-FFF2-40B4-BE49-F238E27FC236}">
                <a16:creationId xmlns:a16="http://schemas.microsoft.com/office/drawing/2014/main" id="{A38543B1-E4A7-4E3C-AD69-158A1CB7E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3198" y="3678937"/>
            <a:ext cx="3238448" cy="2677413"/>
          </a:xfrm>
          <a:prstGeom prst="rect">
            <a:avLst/>
          </a:prstGeom>
        </p:spPr>
      </p:pic>
      <p:sp>
        <p:nvSpPr>
          <p:cNvPr id="13" name="文本框 12">
            <a:extLst>
              <a:ext uri="{FF2B5EF4-FFF2-40B4-BE49-F238E27FC236}">
                <a16:creationId xmlns:a16="http://schemas.microsoft.com/office/drawing/2014/main" id="{71E1CED9-8992-41F7-86AC-38E78998B7E7}"/>
              </a:ext>
            </a:extLst>
          </p:cNvPr>
          <p:cNvSpPr txBox="1"/>
          <p:nvPr/>
        </p:nvSpPr>
        <p:spPr>
          <a:xfrm>
            <a:off x="9091646" y="4445183"/>
            <a:ext cx="2160240" cy="815608"/>
          </a:xfrm>
          <a:prstGeom prst="rect">
            <a:avLst/>
          </a:prstGeom>
          <a:noFill/>
        </p:spPr>
        <p:txBody>
          <a:bodyPr wrap="square" rtlCol="0">
            <a:spAutoFit/>
          </a:bodyPr>
          <a:lstStyle/>
          <a:p>
            <a:r>
              <a:rPr lang="en-US" altLang="zh-CN" sz="1400" b="1" baseline="30000" dirty="0">
                <a:solidFill>
                  <a:srgbClr val="FF0000"/>
                </a:solidFill>
                <a:latin typeface="Helvetica" panose="020B0604020202020204" pitchFamily="34" charset="0"/>
                <a:cs typeface="Helvetica" panose="020B0604020202020204" pitchFamily="34" charset="0"/>
              </a:rPr>
              <a:t>239</a:t>
            </a:r>
            <a:r>
              <a:rPr lang="en-US" altLang="zh-CN" sz="1400" b="1" dirty="0">
                <a:solidFill>
                  <a:srgbClr val="FF0000"/>
                </a:solidFill>
                <a:latin typeface="Helvetica" panose="020B0604020202020204" pitchFamily="34" charset="0"/>
                <a:cs typeface="Helvetica" panose="020B0604020202020204" pitchFamily="34" charset="0"/>
              </a:rPr>
              <a:t>Pu(n, f)</a:t>
            </a:r>
          </a:p>
          <a:p>
            <a:pPr>
              <a:spcBef>
                <a:spcPts val="600"/>
              </a:spcBef>
            </a:pPr>
            <a:r>
              <a:rPr lang="en-US" altLang="zh-CN" sz="1400" dirty="0" err="1">
                <a:latin typeface="Helvetica" panose="020B0604020202020204" pitchFamily="34" charset="0"/>
                <a:cs typeface="Helvetica" panose="020B0604020202020204" pitchFamily="34" charset="0"/>
              </a:rPr>
              <a:t>Yijia</a:t>
            </a:r>
            <a:r>
              <a:rPr lang="en-US" altLang="zh-CN" sz="1400" dirty="0">
                <a:latin typeface="Helvetica" panose="020B0604020202020204" pitchFamily="34" charset="0"/>
                <a:cs typeface="Helvetica" panose="020B0604020202020204" pitchFamily="34" charset="0"/>
              </a:rPr>
              <a:t> </a:t>
            </a:r>
            <a:r>
              <a:rPr lang="en-US" altLang="zh-CN" sz="1400" dirty="0" err="1">
                <a:latin typeface="Helvetica" panose="020B0604020202020204" pitchFamily="34" charset="0"/>
                <a:cs typeface="Helvetica" panose="020B0604020202020204" pitchFamily="34" charset="0"/>
              </a:rPr>
              <a:t>Qiu</a:t>
            </a:r>
            <a:r>
              <a:rPr lang="en-US" altLang="zh-CN" sz="1400" dirty="0">
                <a:latin typeface="Helvetica" panose="020B0604020202020204" pitchFamily="34" charset="0"/>
                <a:cs typeface="Helvetica" panose="020B0604020202020204" pitchFamily="34" charset="0"/>
              </a:rPr>
              <a:t>, et al.,</a:t>
            </a:r>
          </a:p>
          <a:p>
            <a:r>
              <a:rPr lang="en-US" altLang="zh-CN" sz="1400" dirty="0">
                <a:latin typeface="Helvetica" panose="020B0604020202020204" pitchFamily="34" charset="0"/>
                <a:cs typeface="Helvetica" panose="020B0604020202020204" pitchFamily="34" charset="0"/>
              </a:rPr>
              <a:t>PRC (2020) </a:t>
            </a:r>
            <a:r>
              <a:rPr lang="en-US" altLang="zh-CN" sz="1400" b="1" dirty="0">
                <a:latin typeface="Helvetica" panose="020B0604020202020204" pitchFamily="34" charset="0"/>
                <a:cs typeface="Helvetica" panose="020B0604020202020204" pitchFamily="34" charset="0"/>
              </a:rPr>
              <a:t>107</a:t>
            </a:r>
            <a:r>
              <a:rPr lang="en-US" altLang="zh-CN" sz="1400" dirty="0">
                <a:latin typeface="Helvetica" panose="020B0604020202020204" pitchFamily="34" charset="0"/>
                <a:cs typeface="Helvetica" panose="020B0604020202020204" pitchFamily="34" charset="0"/>
              </a:rPr>
              <a:t>: 024606</a:t>
            </a:r>
            <a:endParaRPr lang="zh-CN" altLang="en-US" sz="1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143400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2" cstate="print">
            <a:extLst>
              <a:ext uri="{28A0092B-C50C-407E-A947-70E740481C1C}">
                <a14:useLocalDpi xmlns:a14="http://schemas.microsoft.com/office/drawing/2010/main" val="0"/>
              </a:ext>
            </a:extLst>
          </a:blip>
          <a:srcRect l="578" t="1431" r="8115" b="664"/>
          <a:stretch/>
        </p:blipFill>
        <p:spPr bwMode="auto">
          <a:xfrm>
            <a:off x="6588851" y="1175266"/>
            <a:ext cx="4248472" cy="3231068"/>
          </a:xfrm>
          <a:prstGeom prst="rect">
            <a:avLst/>
          </a:prstGeom>
          <a:ln>
            <a:noFill/>
          </a:ln>
          <a:extLst>
            <a:ext uri="{53640926-AAD7-44D8-BBD7-CCE9431645EC}">
              <a14:shadowObscured xmlns:a14="http://schemas.microsoft.com/office/drawing/2010/main"/>
            </a:ext>
          </a:extLst>
        </p:spPr>
      </p:pic>
      <p:sp>
        <p:nvSpPr>
          <p:cNvPr id="5" name="文本框 4"/>
          <p:cNvSpPr txBox="1"/>
          <p:nvPr/>
        </p:nvSpPr>
        <p:spPr>
          <a:xfrm>
            <a:off x="7281962" y="779522"/>
            <a:ext cx="3240360"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本工作与其他实验测量的比较</a:t>
            </a:r>
          </a:p>
        </p:txBody>
      </p:sp>
      <p:sp>
        <p:nvSpPr>
          <p:cNvPr id="7" name="文本框 6"/>
          <p:cNvSpPr txBox="1"/>
          <p:nvPr/>
        </p:nvSpPr>
        <p:spPr>
          <a:xfrm>
            <a:off x="228826" y="213035"/>
            <a:ext cx="5703014" cy="584775"/>
          </a:xfrm>
          <a:prstGeom prst="rect">
            <a:avLst/>
          </a:prstGeom>
          <a:noFill/>
        </p:spPr>
        <p:txBody>
          <a:bodyPr wrap="square" rtlCol="0">
            <a:spAutoFit/>
          </a:bodyPr>
          <a:lstStyle/>
          <a:p>
            <a:r>
              <a:rPr lang="en-US" altLang="zh-CN" sz="3200" baseline="30000" dirty="0">
                <a:latin typeface="Times New Roman" panose="02020603050405020304" pitchFamily="18" charset="0"/>
                <a:ea typeface="+mj-ea"/>
                <a:cs typeface="Times New Roman" panose="02020603050405020304" pitchFamily="18" charset="0"/>
              </a:rPr>
              <a:t>232</a:t>
            </a:r>
            <a:r>
              <a:rPr lang="en-US" altLang="zh-CN" sz="3200" dirty="0">
                <a:latin typeface="Times New Roman" panose="02020603050405020304" pitchFamily="18" charset="0"/>
                <a:ea typeface="+mj-ea"/>
                <a:cs typeface="Times New Roman" panose="02020603050405020304" pitchFamily="18" charset="0"/>
              </a:rPr>
              <a:t>Th(n, f)</a:t>
            </a:r>
            <a:r>
              <a:rPr lang="zh-CN" altLang="en-US" sz="3200" dirty="0">
                <a:latin typeface="Times New Roman" panose="02020603050405020304" pitchFamily="18" charset="0"/>
                <a:ea typeface="+mj-ea"/>
                <a:cs typeface="Times New Roman" panose="02020603050405020304" pitchFamily="18" charset="0"/>
              </a:rPr>
              <a:t>截面测量</a:t>
            </a:r>
          </a:p>
        </p:txBody>
      </p:sp>
      <p:sp>
        <p:nvSpPr>
          <p:cNvPr id="8" name="文本框 7"/>
          <p:cNvSpPr txBox="1"/>
          <p:nvPr/>
        </p:nvSpPr>
        <p:spPr>
          <a:xfrm>
            <a:off x="7678006" y="4404419"/>
            <a:ext cx="2448272" cy="58477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Yonghao Chen et al., </a:t>
            </a:r>
          </a:p>
          <a:p>
            <a:pPr algn="ctr"/>
            <a:r>
              <a:rPr lang="en-US" altLang="zh-CN" sz="1600" i="1" dirty="0">
                <a:latin typeface="Times New Roman" panose="02020603050405020304" pitchFamily="18" charset="0"/>
                <a:cs typeface="Times New Roman" panose="02020603050405020304" pitchFamily="18" charset="0"/>
              </a:rPr>
              <a:t>PLB </a:t>
            </a:r>
            <a:r>
              <a:rPr lang="en-US" altLang="zh-CN" sz="1600" dirty="0">
                <a:latin typeface="Times New Roman" panose="02020603050405020304" pitchFamily="18" charset="0"/>
                <a:cs typeface="Times New Roman" panose="02020603050405020304" pitchFamily="18" charset="0"/>
              </a:rPr>
              <a:t>(2023) </a:t>
            </a:r>
            <a:r>
              <a:rPr lang="en-US" altLang="zh-CN" sz="1600" b="1" dirty="0">
                <a:latin typeface="Times New Roman" panose="02020603050405020304" pitchFamily="18" charset="0"/>
                <a:cs typeface="Times New Roman" panose="02020603050405020304" pitchFamily="18" charset="0"/>
              </a:rPr>
              <a:t>839</a:t>
            </a:r>
            <a:r>
              <a:rPr lang="en-US" altLang="zh-CN" sz="1600" dirty="0">
                <a:latin typeface="Times New Roman" panose="02020603050405020304" pitchFamily="18" charset="0"/>
                <a:cs typeface="Times New Roman" panose="02020603050405020304" pitchFamily="18" charset="0"/>
              </a:rPr>
              <a:t>: 137832 </a:t>
            </a:r>
            <a:endParaRPr lang="zh-CN" altLang="en-US" sz="1600" dirty="0">
              <a:latin typeface="Times New Roman" panose="02020603050405020304" pitchFamily="18" charset="0"/>
              <a:cs typeface="Times New Roman" panose="02020603050405020304" pitchFamily="18" charset="0"/>
            </a:endParaRPr>
          </a:p>
        </p:txBody>
      </p:sp>
      <p:sp>
        <p:nvSpPr>
          <p:cNvPr id="11" name="页脚占位符 10">
            <a:extLst>
              <a:ext uri="{FF2B5EF4-FFF2-40B4-BE49-F238E27FC236}">
                <a16:creationId xmlns:a16="http://schemas.microsoft.com/office/drawing/2014/main" id="{F4496AD1-31BB-81B0-83D0-B2E37561AC28}"/>
              </a:ext>
            </a:extLst>
          </p:cNvPr>
          <p:cNvSpPr>
            <a:spLocks noGrp="1"/>
          </p:cNvSpPr>
          <p:nvPr>
            <p:ph type="ftr" sz="quarter" idx="11"/>
          </p:nvPr>
        </p:nvSpPr>
        <p:spPr/>
        <p:txBody>
          <a:bodyPr/>
          <a:lstStyle/>
          <a:p>
            <a:r>
              <a:rPr lang="zh-CN" altLang="en-US">
                <a:latin typeface="Times New Roman" panose="02020603050405020304" pitchFamily="18" charset="0"/>
                <a:cs typeface="Times New Roman" panose="02020603050405020304" pitchFamily="18" charset="0"/>
              </a:rPr>
              <a:t>第二届“粤港澳”核物理论坛  广州  </a:t>
            </a:r>
            <a:r>
              <a:rPr lang="en-US" altLang="zh-CN">
                <a:latin typeface="Times New Roman" panose="02020603050405020304" pitchFamily="18" charset="0"/>
                <a:cs typeface="Times New Roman" panose="02020603050405020304" pitchFamily="18" charset="0"/>
              </a:rPr>
              <a:t>2023</a:t>
            </a:r>
            <a:r>
              <a:rPr lang="zh-CN" altLang="en-US">
                <a:latin typeface="Times New Roman" panose="02020603050405020304" pitchFamily="18" charset="0"/>
                <a:cs typeface="Times New Roman" panose="02020603050405020304" pitchFamily="18" charset="0"/>
              </a:rPr>
              <a:t>年</a:t>
            </a:r>
            <a:r>
              <a:rPr lang="en-US" altLang="zh-CN">
                <a:latin typeface="Times New Roman" panose="02020603050405020304" pitchFamily="18" charset="0"/>
                <a:cs typeface="Times New Roman" panose="02020603050405020304" pitchFamily="18" charset="0"/>
              </a:rPr>
              <a:t>6</a:t>
            </a:r>
            <a:r>
              <a:rPr lang="zh-CN" altLang="en-US">
                <a:latin typeface="Times New Roman" panose="02020603050405020304" pitchFamily="18" charset="0"/>
                <a:cs typeface="Times New Roman" panose="02020603050405020304" pitchFamily="18" charset="0"/>
              </a:rPr>
              <a:t>月</a:t>
            </a:r>
            <a:r>
              <a:rPr lang="en-US" altLang="zh-CN">
                <a:latin typeface="Times New Roman" panose="02020603050405020304" pitchFamily="18" charset="0"/>
                <a:cs typeface="Times New Roman" panose="02020603050405020304" pitchFamily="18" charset="0"/>
              </a:rPr>
              <a:t>17-20</a:t>
            </a:r>
            <a:r>
              <a:rPr lang="zh-CN" altLang="en-US">
                <a:latin typeface="Times New Roman" panose="02020603050405020304" pitchFamily="18" charset="0"/>
                <a:cs typeface="Times New Roman" panose="02020603050405020304" pitchFamily="18" charset="0"/>
              </a:rPr>
              <a:t>日</a:t>
            </a:r>
          </a:p>
        </p:txBody>
      </p:sp>
      <p:sp>
        <p:nvSpPr>
          <p:cNvPr id="12" name="灯片编号占位符 11">
            <a:extLst>
              <a:ext uri="{FF2B5EF4-FFF2-40B4-BE49-F238E27FC236}">
                <a16:creationId xmlns:a16="http://schemas.microsoft.com/office/drawing/2014/main" id="{8D8710CF-ECBE-FF99-C643-B298A2E9CB5B}"/>
              </a:ext>
            </a:extLst>
          </p:cNvPr>
          <p:cNvSpPr>
            <a:spLocks noGrp="1"/>
          </p:cNvSpPr>
          <p:nvPr>
            <p:ph type="sldNum" sz="quarter" idx="12"/>
          </p:nvPr>
        </p:nvSpPr>
        <p:spPr/>
        <p:txBody>
          <a:bodyPr/>
          <a:lstStyle/>
          <a:p>
            <a:fld id="{3E0BCE7E-9565-4515-9C4E-5B4E2AD8AE0F}" type="slidenum">
              <a:rPr lang="zh-CN" altLang="en-US" smtClean="0">
                <a:latin typeface="Times New Roman" panose="02020603050405020304" pitchFamily="18" charset="0"/>
                <a:cs typeface="Times New Roman" panose="02020603050405020304" pitchFamily="18" charset="0"/>
              </a:rPr>
              <a:t>21</a:t>
            </a:fld>
            <a:endParaRPr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BC59C280-87D3-4552-B04B-C2632EA34349}"/>
              </a:ext>
            </a:extLst>
          </p:cNvPr>
          <p:cNvSpPr txBox="1"/>
          <p:nvPr/>
        </p:nvSpPr>
        <p:spPr>
          <a:xfrm>
            <a:off x="228826" y="4802078"/>
            <a:ext cx="10344631" cy="1554272"/>
          </a:xfrm>
          <a:prstGeom prst="rect">
            <a:avLst/>
          </a:prstGeom>
          <a:noFill/>
        </p:spPr>
        <p:txBody>
          <a:bodyPr wrap="square" rtlCol="0">
            <a:spAutoFit/>
          </a:bodyPr>
          <a:lstStyle/>
          <a:p>
            <a:pPr marL="342900" indent="-342900">
              <a:spcBef>
                <a:spcPts val="1200"/>
              </a:spcBef>
              <a:buFontTx/>
              <a:buAutoNum type="arabicPeriod"/>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两种测量方法在误差范围内完全符合</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ts val="600"/>
              </a:spcBef>
              <a:buAutoNum type="arabicPeriod"/>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本工作测量了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1-300 MeV</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范围内的</a:t>
            </a:r>
            <a:r>
              <a:rPr lang="en-US" altLang="zh-CN" sz="1600" baseline="30000" dirty="0">
                <a:latin typeface="Times New Roman" panose="02020603050405020304" pitchFamily="18" charset="0"/>
                <a:ea typeface="微软雅黑" panose="020B0503020204020204" pitchFamily="34" charset="-122"/>
                <a:cs typeface="Times New Roman" panose="02020603050405020304" pitchFamily="18" charset="0"/>
              </a:rPr>
              <a:t>232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Th(n, f)</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截面数据，刷新目前</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EXFOR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库中的最高能量</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(200 MeV)</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，也是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200-300 MeV</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范围内的唯一实验数据，是高能区评价的重要参考</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ts val="600"/>
              </a:spcBef>
              <a:buAutoNum type="arabicPeriod"/>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提供</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1-100 MeV</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范围内</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个能点的详细数据</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ts val="600"/>
              </a:spcBef>
              <a:buAutoNum type="arabicPeriod"/>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60MeV</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以下能区与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ENDF/B-VIII.0</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符合最好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绝大部分偏差小于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1-2 MeV</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范围内与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CENDL-3.2</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最好</a:t>
            </a:r>
          </a:p>
        </p:txBody>
      </p:sp>
      <p:pic>
        <p:nvPicPr>
          <p:cNvPr id="14" name="图片 13">
            <a:extLst>
              <a:ext uri="{FF2B5EF4-FFF2-40B4-BE49-F238E27FC236}">
                <a16:creationId xmlns:a16="http://schemas.microsoft.com/office/drawing/2014/main" id="{A9F670A6-23D8-4545-8AD0-0802B345A184}"/>
              </a:ext>
            </a:extLst>
          </p:cNvPr>
          <p:cNvPicPr>
            <a:picLocks noChangeAspect="1"/>
          </p:cNvPicPr>
          <p:nvPr/>
        </p:nvPicPr>
        <p:blipFill rotWithShape="1">
          <a:blip r:embed="rId3">
            <a:extLst>
              <a:ext uri="{28A0092B-C50C-407E-A947-70E740481C1C}">
                <a14:useLocalDpi xmlns:a14="http://schemas.microsoft.com/office/drawing/2010/main" val="0"/>
              </a:ext>
            </a:extLst>
          </a:blip>
          <a:srcRect l="17713" t="19551" r="1963" b="38450"/>
          <a:stretch/>
        </p:blipFill>
        <p:spPr>
          <a:xfrm>
            <a:off x="159992" y="1025225"/>
            <a:ext cx="6129623" cy="2403775"/>
          </a:xfrm>
          <a:prstGeom prst="rect">
            <a:avLst/>
          </a:prstGeom>
        </p:spPr>
      </p:pic>
      <p:sp>
        <p:nvSpPr>
          <p:cNvPr id="17" name="文本框 16">
            <a:extLst>
              <a:ext uri="{FF2B5EF4-FFF2-40B4-BE49-F238E27FC236}">
                <a16:creationId xmlns:a16="http://schemas.microsoft.com/office/drawing/2014/main" id="{F64C07F0-E21C-4A55-AFDD-D4899900DBA6}"/>
              </a:ext>
            </a:extLst>
          </p:cNvPr>
          <p:cNvSpPr txBox="1"/>
          <p:nvPr/>
        </p:nvSpPr>
        <p:spPr>
          <a:xfrm>
            <a:off x="308025" y="3353797"/>
            <a:ext cx="5544616" cy="1061829"/>
          </a:xfrm>
          <a:prstGeom prst="rect">
            <a:avLst/>
          </a:prstGeom>
          <a:noFill/>
        </p:spPr>
        <p:txBody>
          <a:bodyPr wrap="square" rtlCol="0">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使用两种方法（</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两种参考标准</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）测量</a:t>
            </a:r>
            <a:r>
              <a:rPr lang="en-US" altLang="zh-CN" sz="1600" baseline="30000" dirty="0">
                <a:latin typeface="Times New Roman" panose="02020603050405020304" pitchFamily="18" charset="0"/>
                <a:ea typeface="微软雅黑" panose="020B0503020204020204" pitchFamily="34" charset="-122"/>
                <a:cs typeface="Times New Roman" panose="02020603050405020304" pitchFamily="18" charset="0"/>
              </a:rPr>
              <a:t>232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Th(n, f)</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的截面测量：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spcBef>
                <a:spcPts val="1200"/>
              </a:spcBef>
              <a:buClr>
                <a:srgbClr val="FF0000"/>
              </a:buClr>
              <a:buSzPct val="90000"/>
              <a:buFont typeface="Wingdings" panose="05000000000000000000" pitchFamily="2" charset="2"/>
              <a:buChar char="l"/>
            </a:pP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参考标准</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aseline="30000" dirty="0">
                <a:latin typeface="Times New Roman" panose="02020603050405020304" pitchFamily="18" charset="0"/>
                <a:ea typeface="微软雅黑" panose="020B0503020204020204" pitchFamily="34" charset="-122"/>
                <a:cs typeface="Times New Roman" panose="02020603050405020304" pitchFamily="18" charset="0"/>
              </a:rPr>
              <a:t> 235</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U(n, f)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测量能区：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1-300 MeV】</a:t>
            </a:r>
          </a:p>
          <a:p>
            <a:pPr marL="285750" indent="-285750">
              <a:spcBef>
                <a:spcPts val="600"/>
              </a:spcBef>
              <a:buClr>
                <a:srgbClr val="FF0000"/>
              </a:buClr>
              <a:buSzPct val="90000"/>
              <a:buFont typeface="Wingdings" panose="05000000000000000000" pitchFamily="2" charset="2"/>
              <a:buChar char="l"/>
            </a:pP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参考标准</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n-p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散射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测量能区：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10-70 MeV】</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09950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1384D05-447E-4E9C-B096-66F2A1815D5D}"/>
              </a:ext>
            </a:extLst>
          </p:cNvPr>
          <p:cNvSpPr>
            <a:spLocks noGrp="1"/>
          </p:cNvSpPr>
          <p:nvPr>
            <p:ph idx="1"/>
          </p:nvPr>
        </p:nvSpPr>
        <p:spPr>
          <a:xfrm>
            <a:off x="257960" y="1294531"/>
            <a:ext cx="10972800" cy="5234285"/>
          </a:xfrm>
        </p:spPr>
        <p:txBody>
          <a:bodyPr>
            <a:normAutofit lnSpcReduction="10000"/>
          </a:bodyPr>
          <a:lstStyle/>
          <a:p>
            <a:pPr marL="0" indent="0">
              <a:buNone/>
            </a:pPr>
            <a:r>
              <a:rPr lang="zh-CN" altLang="en-US" sz="2400" dirty="0">
                <a:latin typeface="Times New Roman" panose="02020603050405020304" pitchFamily="18" charset="0"/>
                <a:cs typeface="Times New Roman" panose="02020603050405020304" pitchFamily="18" charset="0"/>
              </a:rPr>
              <a:t>目前使用的探测系统：</a:t>
            </a:r>
            <a:endParaRPr lang="en-US" altLang="zh-CN" sz="240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Light charged particles detection array(LPDA)</a:t>
            </a:r>
          </a:p>
          <a:p>
            <a:pPr marL="0" inden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低气压多丝正比室</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Si+CsI</a:t>
            </a:r>
            <a:r>
              <a:rPr lang="en-US" altLang="zh-CN" dirty="0">
                <a:latin typeface="Times New Roman" panose="02020603050405020304" pitchFamily="18" charset="0"/>
                <a:cs typeface="Times New Roman" panose="02020603050405020304" pitchFamily="18" charset="0"/>
              </a:rPr>
              <a:t>(Tl)</a:t>
            </a:r>
            <a:r>
              <a:rPr lang="zh-CN" altLang="en-US" dirty="0">
                <a:latin typeface="Times New Roman" panose="02020603050405020304" pitchFamily="18" charset="0"/>
                <a:cs typeface="Times New Roman" panose="02020603050405020304" pitchFamily="18" charset="0"/>
              </a:rPr>
              <a:t>：鉴别</a:t>
            </a:r>
            <a:r>
              <a:rPr lang="en-US" altLang="zh-CN" dirty="0">
                <a:latin typeface="Times New Roman" panose="02020603050405020304" pitchFamily="18" charset="0"/>
                <a:cs typeface="Times New Roman" panose="02020603050405020304" pitchFamily="18" charset="0"/>
              </a:rPr>
              <a:t>0.5-100MeV</a:t>
            </a:r>
            <a:r>
              <a:rPr lang="zh-CN" altLang="en-US" dirty="0">
                <a:latin typeface="Times New Roman" panose="02020603050405020304" pitchFamily="18" charset="0"/>
                <a:cs typeface="Times New Roman" panose="02020603050405020304" pitchFamily="18" charset="0"/>
              </a:rPr>
              <a:t>质子</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nTD</a:t>
            </a:r>
            <a:r>
              <a:rPr lang="zh-CN" altLang="en-US" dirty="0">
                <a:latin typeface="Times New Roman" panose="02020603050405020304" pitchFamily="18" charset="0"/>
                <a:cs typeface="Times New Roman" panose="02020603050405020304" pitchFamily="18" charset="0"/>
              </a:rPr>
              <a:t>型硅探测器开展脉冲形状甄别（</a:t>
            </a:r>
            <a:r>
              <a:rPr lang="en-US" altLang="zh-CN" dirty="0">
                <a:latin typeface="Times New Roman" panose="02020603050405020304" pitchFamily="18" charset="0"/>
                <a:cs typeface="Times New Roman" panose="02020603050405020304" pitchFamily="18" charset="0"/>
              </a:rPr>
              <a:t>PSD</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新型耐辐照半导体</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SiC</a:t>
            </a:r>
            <a:r>
              <a:rPr lang="zh-CN" altLang="en-US" dirty="0">
                <a:latin typeface="Times New Roman" panose="02020603050405020304" pitchFamily="18" charset="0"/>
                <a:cs typeface="Times New Roman" panose="02020603050405020304" pitchFamily="18" charset="0"/>
              </a:rPr>
              <a:t>、金刚石</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时间投影室（</a:t>
            </a:r>
            <a:r>
              <a:rPr lang="en-US" altLang="zh-CN" dirty="0">
                <a:latin typeface="Times New Roman" panose="02020603050405020304" pitchFamily="18" charset="0"/>
                <a:cs typeface="Times New Roman" panose="02020603050405020304" pitchFamily="18" charset="0"/>
              </a:rPr>
              <a:t>TPC</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对于低能出射带电粒子测量鉴别有极大优势</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已开展实验：</a:t>
            </a:r>
            <a:endParaRPr lang="en-US" altLang="zh-CN" dirty="0">
              <a:latin typeface="Times New Roman" panose="02020603050405020304" pitchFamily="18" charset="0"/>
              <a:cs typeface="Times New Roman" panose="02020603050405020304" pitchFamily="18" charset="0"/>
            </a:endParaRPr>
          </a:p>
          <a:p>
            <a:pPr lvl="1">
              <a:lnSpc>
                <a:spcPct val="100000"/>
              </a:lnSpc>
              <a:spcBef>
                <a:spcPts val="0"/>
              </a:spcBef>
            </a:pPr>
            <a:r>
              <a:rPr lang="en-US" altLang="zh-CN" sz="2400" dirty="0">
                <a:latin typeface="Times New Roman" panose="02020603050405020304" pitchFamily="18" charset="0"/>
                <a:cs typeface="Times New Roman" panose="02020603050405020304" pitchFamily="18" charset="0"/>
              </a:rPr>
              <a:t>LPDA: </a:t>
            </a:r>
            <a:r>
              <a:rPr lang="en-US" altLang="zh-CN" sz="2400" baseline="30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Li(n, </a:t>
            </a:r>
            <a:r>
              <a:rPr lang="en-US" altLang="zh-CN" sz="2400" dirty="0">
                <a:latin typeface="Times New Roman" panose="02020603050405020304" pitchFamily="18" charset="0"/>
                <a:cs typeface="Times New Roman" panose="02020603050405020304" pitchFamily="18" charset="0"/>
                <a:sym typeface="Symbol"/>
              </a:rPr>
              <a:t>t), </a:t>
            </a:r>
            <a:r>
              <a:rPr lang="en-US" altLang="zh-CN" sz="2400" baseline="30000" dirty="0">
                <a:latin typeface="Times New Roman" panose="02020603050405020304" pitchFamily="18" charset="0"/>
                <a:cs typeface="Times New Roman" panose="02020603050405020304" pitchFamily="18" charset="0"/>
                <a:sym typeface="Symbol"/>
              </a:rPr>
              <a:t>10</a:t>
            </a:r>
            <a:r>
              <a:rPr lang="en-US" altLang="zh-CN" sz="2400" dirty="0">
                <a:latin typeface="Times New Roman" panose="02020603050405020304" pitchFamily="18" charset="0"/>
                <a:cs typeface="Times New Roman" panose="02020603050405020304" pitchFamily="18" charset="0"/>
                <a:sym typeface="Symbol"/>
              </a:rPr>
              <a:t>B(n, </a:t>
            </a:r>
            <a:r>
              <a:rPr lang="el-GR" altLang="zh-CN" sz="2400" dirty="0">
                <a:latin typeface="Times New Roman" panose="02020603050405020304" pitchFamily="18" charset="0"/>
                <a:cs typeface="Times New Roman" panose="02020603050405020304" pitchFamily="18" charset="0"/>
                <a:sym typeface="Symbol"/>
              </a:rPr>
              <a:t>α</a:t>
            </a:r>
            <a:r>
              <a:rPr lang="en-US" altLang="zh-CN" sz="2400" dirty="0">
                <a:latin typeface="Times New Roman" panose="02020603050405020304" pitchFamily="18" charset="0"/>
                <a:cs typeface="Times New Roman" panose="02020603050405020304" pitchFamily="18" charset="0"/>
                <a:sym typeface="Symbol"/>
              </a:rPr>
              <a:t>), </a:t>
            </a:r>
            <a:r>
              <a:rPr lang="en-US" altLang="zh-CN" sz="2400" baseline="30000" dirty="0">
                <a:latin typeface="Times New Roman" panose="02020603050405020304" pitchFamily="18" charset="0"/>
                <a:cs typeface="Times New Roman" panose="02020603050405020304" pitchFamily="18" charset="0"/>
              </a:rPr>
              <a:t>63</a:t>
            </a:r>
            <a:r>
              <a:rPr lang="en-US" altLang="zh-CN" sz="2400" dirty="0">
                <a:latin typeface="Times New Roman" panose="02020603050405020304" pitchFamily="18" charset="0"/>
                <a:cs typeface="Times New Roman" panose="02020603050405020304" pitchFamily="18" charset="0"/>
              </a:rPr>
              <a:t>Ni(n, </a:t>
            </a:r>
            <a:r>
              <a:rPr lang="el-GR" altLang="zh-CN" sz="2400" dirty="0">
                <a:latin typeface="Times New Roman" panose="02020603050405020304" pitchFamily="18" charset="0"/>
                <a:cs typeface="Times New Roman" panose="02020603050405020304" pitchFamily="18" charset="0"/>
                <a:sym typeface="Symbol"/>
              </a:rPr>
              <a:t>α</a:t>
            </a:r>
            <a:r>
              <a:rPr lang="en-US" altLang="zh-CN" sz="2400" dirty="0">
                <a:latin typeface="Times New Roman" panose="02020603050405020304" pitchFamily="18" charset="0"/>
                <a:cs typeface="Times New Roman" panose="02020603050405020304" pitchFamily="18" charset="0"/>
                <a:sym typeface="Symbol"/>
              </a:rPr>
              <a: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(n-d)</a:t>
            </a:r>
            <a:r>
              <a:rPr lang="zh-CN" altLang="en-US" sz="2400" dirty="0">
                <a:latin typeface="Times New Roman" panose="02020603050405020304" pitchFamily="18" charset="0"/>
                <a:cs typeface="Times New Roman" panose="02020603050405020304" pitchFamily="18" charset="0"/>
              </a:rPr>
              <a:t>，</a:t>
            </a:r>
            <a:r>
              <a:rPr lang="en-US" altLang="zh-CN" sz="2400" baseline="30000" dirty="0">
                <a:latin typeface="Times New Roman" panose="02020603050405020304" pitchFamily="18" charset="0"/>
                <a:cs typeface="Times New Roman" panose="02020603050405020304" pitchFamily="18" charset="0"/>
              </a:rPr>
              <a:t>17</a:t>
            </a:r>
            <a:r>
              <a:rPr lang="en-US" altLang="zh-CN" sz="2400" dirty="0">
                <a:latin typeface="Times New Roman" panose="02020603050405020304" pitchFamily="18" charset="0"/>
                <a:cs typeface="Times New Roman" panose="02020603050405020304" pitchFamily="18" charset="0"/>
              </a:rPr>
              <a:t>O(n, </a:t>
            </a:r>
            <a:r>
              <a:rPr lang="el-GR" altLang="zh-CN" sz="2400" dirty="0">
                <a:latin typeface="Times New Roman" panose="02020603050405020304" pitchFamily="18" charset="0"/>
                <a:cs typeface="Times New Roman" panose="02020603050405020304" pitchFamily="18" charset="0"/>
                <a:sym typeface="Symbol"/>
              </a:rPr>
              <a:t>α</a:t>
            </a:r>
            <a:r>
              <a:rPr lang="en-US" altLang="zh-CN" sz="2400" dirty="0">
                <a:latin typeface="Times New Roman" panose="02020603050405020304" pitchFamily="18" charset="0"/>
                <a:cs typeface="Times New Roman" panose="02020603050405020304" pitchFamily="18" charset="0"/>
                <a:sym typeface="Symbol"/>
              </a:rPr>
              <a:t>)</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a:rPr>
              <a:t>(n-p)</a:t>
            </a:r>
            <a:r>
              <a:rPr lang="zh-CN" altLang="en-US" sz="2400" dirty="0">
                <a:latin typeface="Times New Roman" panose="02020603050405020304" pitchFamily="18" charset="0"/>
                <a:cs typeface="Times New Roman" panose="02020603050405020304" pitchFamily="18" charset="0"/>
                <a:sym typeface="Symbol"/>
              </a:rPr>
              <a:t>弹散，</a:t>
            </a:r>
            <a:r>
              <a:rPr lang="en-US" altLang="zh-CN" sz="2400" baseline="30000" dirty="0">
                <a:latin typeface="Times New Roman" panose="02020603050405020304" pitchFamily="18" charset="0"/>
                <a:cs typeface="Times New Roman" panose="02020603050405020304" pitchFamily="18" charset="0"/>
                <a:sym typeface="Symbol"/>
              </a:rPr>
              <a:t>14</a:t>
            </a:r>
            <a:r>
              <a:rPr lang="en-US" altLang="zh-CN" sz="2400" dirty="0">
                <a:latin typeface="Times New Roman" panose="02020603050405020304" pitchFamily="18" charset="0"/>
                <a:cs typeface="Times New Roman" panose="02020603050405020304" pitchFamily="18" charset="0"/>
                <a:sym typeface="Symbol"/>
              </a:rPr>
              <a:t>N(n, p)</a:t>
            </a:r>
            <a:endParaRPr lang="en-US" altLang="zh-CN" sz="2400" dirty="0">
              <a:latin typeface="Times New Roman" panose="02020603050405020304" pitchFamily="18" charset="0"/>
              <a:cs typeface="Times New Roman" panose="02020603050405020304" pitchFamily="18" charset="0"/>
            </a:endParaRPr>
          </a:p>
          <a:p>
            <a:pPr lvl="1">
              <a:lnSpc>
                <a:spcPct val="100000"/>
              </a:lnSpc>
              <a:spcBef>
                <a:spcPts val="0"/>
              </a:spcBef>
            </a:pPr>
            <a:r>
              <a:rPr lang="en-US" altLang="zh-CN" sz="2400" dirty="0">
                <a:latin typeface="Times New Roman" panose="02020603050405020304" pitchFamily="18" charset="0"/>
                <a:cs typeface="Times New Roman" panose="02020603050405020304" pitchFamily="18" charset="0"/>
                <a:sym typeface="Symbol"/>
              </a:rPr>
              <a:t>TPC</a:t>
            </a:r>
            <a:r>
              <a:rPr lang="zh-CN" altLang="en-US" sz="2400" dirty="0">
                <a:latin typeface="Times New Roman" panose="02020603050405020304" pitchFamily="18" charset="0"/>
                <a:cs typeface="Times New Roman" panose="02020603050405020304" pitchFamily="18" charset="0"/>
                <a:sym typeface="Symbol"/>
              </a:rPr>
              <a:t>样机</a:t>
            </a:r>
            <a:r>
              <a:rPr lang="en-US" altLang="zh-CN" sz="2400" dirty="0">
                <a:latin typeface="Times New Roman" panose="02020603050405020304" pitchFamily="18" charset="0"/>
                <a:cs typeface="Times New Roman" panose="02020603050405020304" pitchFamily="18" charset="0"/>
                <a:sym typeface="Symbol"/>
              </a:rPr>
              <a:t>: </a:t>
            </a:r>
            <a:r>
              <a:rPr lang="en-US" altLang="zh-CN" sz="2400" baseline="30000" dirty="0">
                <a:latin typeface="Times New Roman" panose="02020603050405020304" pitchFamily="18" charset="0"/>
                <a:cs typeface="Times New Roman" panose="02020603050405020304" pitchFamily="18" charset="0"/>
              </a:rPr>
              <a:t>12</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a:t>
            </a:r>
            <a:r>
              <a:rPr lang="en-US" altLang="zh-CN" sz="2400" baseline="30000" dirty="0">
                <a:latin typeface="Times New Roman" panose="02020603050405020304" pitchFamily="18" charset="0"/>
                <a:cs typeface="Times New Roman" panose="02020603050405020304" pitchFamily="18" charset="0"/>
              </a:rPr>
              <a:t>14</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a:t>
            </a:r>
            <a:r>
              <a:rPr lang="en-US" altLang="zh-CN" sz="2400" baseline="30000" dirty="0">
                <a:latin typeface="Times New Roman" panose="02020603050405020304" pitchFamily="18" charset="0"/>
                <a:cs typeface="Times New Roman" panose="02020603050405020304" pitchFamily="18" charset="0"/>
              </a:rPr>
              <a:t>12</a:t>
            </a:r>
            <a:r>
              <a:rPr lang="en-US" altLang="zh-CN" sz="2400" dirty="0">
                <a:latin typeface="Times New Roman" panose="02020603050405020304" pitchFamily="18" charset="0"/>
                <a:cs typeface="Times New Roman" panose="02020603050405020304" pitchFamily="18" charset="0"/>
              </a:rPr>
              <a:t>C (</a:t>
            </a:r>
            <a:r>
              <a:rPr lang="en-US" altLang="zh-CN" sz="2400" baseline="30000" dirty="0">
                <a:latin typeface="Times New Roman" panose="02020603050405020304" pitchFamily="18" charset="0"/>
                <a:cs typeface="Times New Roman" panose="02020603050405020304" pitchFamily="18" charset="0"/>
              </a:rPr>
              <a:t>13</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集团结构</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sym typeface="Symbol"/>
            </a:endParaRPr>
          </a:p>
        </p:txBody>
      </p:sp>
      <p:sp>
        <p:nvSpPr>
          <p:cNvPr id="3" name="标题 2">
            <a:extLst>
              <a:ext uri="{FF2B5EF4-FFF2-40B4-BE49-F238E27FC236}">
                <a16:creationId xmlns:a16="http://schemas.microsoft.com/office/drawing/2014/main" id="{FFD2AEB9-92A5-42F7-B6AC-CCFA57AEB69E}"/>
              </a:ext>
            </a:extLst>
          </p:cNvPr>
          <p:cNvSpPr>
            <a:spLocks noGrp="1"/>
          </p:cNvSpPr>
          <p:nvPr>
            <p:ph type="title"/>
          </p:nvPr>
        </p:nvSpPr>
        <p:spPr/>
        <p:txBody>
          <a:bodyPr/>
          <a:lstStyle/>
          <a:p>
            <a:r>
              <a:rPr lang="zh-CN" altLang="en-US" b="0" dirty="0">
                <a:latin typeface="Times New Roman" panose="02020603050405020304" pitchFamily="18" charset="0"/>
                <a:cs typeface="Times New Roman" panose="02020603050405020304" pitchFamily="18" charset="0"/>
              </a:rPr>
              <a:t>在</a:t>
            </a:r>
            <a:r>
              <a:rPr lang="en-US" altLang="zh-CN" b="0" dirty="0">
                <a:latin typeface="Times New Roman" panose="02020603050405020304" pitchFamily="18" charset="0"/>
                <a:cs typeface="Times New Roman" panose="02020603050405020304" pitchFamily="18" charset="0"/>
              </a:rPr>
              <a:t>Back-n</a:t>
            </a:r>
            <a:r>
              <a:rPr lang="zh-CN" altLang="en-US" b="0" dirty="0">
                <a:latin typeface="Times New Roman" panose="02020603050405020304" pitchFamily="18" charset="0"/>
                <a:cs typeface="Times New Roman" panose="02020603050405020304" pitchFamily="18" charset="0"/>
              </a:rPr>
              <a:t>开展</a:t>
            </a:r>
            <a:r>
              <a:rPr lang="en-US" altLang="zh-CN" b="0" dirty="0">
                <a:latin typeface="Times New Roman" panose="02020603050405020304" pitchFamily="18" charset="0"/>
                <a:cs typeface="Times New Roman" panose="02020603050405020304" pitchFamily="18" charset="0"/>
              </a:rPr>
              <a:t>(n, </a:t>
            </a:r>
            <a:r>
              <a:rPr lang="en-US" altLang="zh-CN" b="0" dirty="0" err="1">
                <a:latin typeface="Times New Roman" panose="02020603050405020304" pitchFamily="18" charset="0"/>
                <a:cs typeface="Times New Roman" panose="02020603050405020304" pitchFamily="18" charset="0"/>
              </a:rPr>
              <a:t>lcp</a:t>
            </a:r>
            <a:r>
              <a:rPr lang="en-US" altLang="zh-CN" b="0"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反应研究的探测系统</a:t>
            </a:r>
          </a:p>
        </p:txBody>
      </p:sp>
      <p:pic>
        <p:nvPicPr>
          <p:cNvPr id="4" name="图片 3">
            <a:extLst>
              <a:ext uri="{FF2B5EF4-FFF2-40B4-BE49-F238E27FC236}">
                <a16:creationId xmlns:a16="http://schemas.microsoft.com/office/drawing/2014/main" id="{65ED0EDC-FF1D-4653-B0D9-D8CA4D87CF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0124" y="941157"/>
            <a:ext cx="3559719" cy="2669789"/>
          </a:xfrm>
          <a:prstGeom prst="rect">
            <a:avLst/>
          </a:prstGeom>
        </p:spPr>
      </p:pic>
      <p:pic>
        <p:nvPicPr>
          <p:cNvPr id="6" name="Picture 3" descr="大 i 奎 王 里 二 大 学 &#10;微 申 ． ． 子 ． 学 卜 完 &#10;． 宽 ． 禁 带 ． 半 ， ． 导 体 器 亻 牛 集 成 与 《 系 纟 &#10;梁 纟 工 亻 韦 讠 果 是 更 纟 且 ">
            <a:extLst>
              <a:ext uri="{FF2B5EF4-FFF2-40B4-BE49-F238E27FC236}">
                <a16:creationId xmlns:a16="http://schemas.microsoft.com/office/drawing/2014/main" id="{99970675-E080-4B48-9A81-5CA4F46C463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90" t="1" r="15576" b="37469"/>
          <a:stretch/>
        </p:blipFill>
        <p:spPr bwMode="auto">
          <a:xfrm>
            <a:off x="9486659" y="3964320"/>
            <a:ext cx="2307269" cy="1759649"/>
          </a:xfrm>
          <a:prstGeom prst="rect">
            <a:avLst/>
          </a:prstGeom>
          <a:ln>
            <a:noFill/>
          </a:ln>
          <a:effectLst>
            <a:outerShdw blurRad="292100" dist="139700" dir="2700000" algn="tl" rotWithShape="0">
              <a:srgbClr val="333333">
                <a:alpha val="65000"/>
              </a:srgbClr>
            </a:outerShdw>
            <a:softEdge rad="12700"/>
          </a:effectLst>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CB03509-0A3B-4577-BD08-FD8F3FAE7DD7}"/>
              </a:ext>
            </a:extLst>
          </p:cNvPr>
          <p:cNvSpPr txBox="1"/>
          <p:nvPr/>
        </p:nvSpPr>
        <p:spPr>
          <a:xfrm flipH="1">
            <a:off x="9815971" y="5757295"/>
            <a:ext cx="1763338" cy="369332"/>
          </a:xfrm>
          <a:prstGeom prst="rect">
            <a:avLst/>
          </a:prstGeom>
          <a:noFill/>
        </p:spPr>
        <p:txBody>
          <a:bodyPr wrap="square" rtlCol="0">
            <a:spAutoFit/>
          </a:bodyPr>
          <a:lstStyle/>
          <a:p>
            <a:r>
              <a:rPr lang="zh-CN" altLang="en-US" dirty="0"/>
              <a:t>金刚石探测器</a:t>
            </a:r>
          </a:p>
        </p:txBody>
      </p:sp>
      <p:sp>
        <p:nvSpPr>
          <p:cNvPr id="8" name="页脚占位符 7">
            <a:extLst>
              <a:ext uri="{FF2B5EF4-FFF2-40B4-BE49-F238E27FC236}">
                <a16:creationId xmlns:a16="http://schemas.microsoft.com/office/drawing/2014/main" id="{30933998-5487-4E3A-8639-D688EFB37891}"/>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9" name="灯片编号占位符 8">
            <a:extLst>
              <a:ext uri="{FF2B5EF4-FFF2-40B4-BE49-F238E27FC236}">
                <a16:creationId xmlns:a16="http://schemas.microsoft.com/office/drawing/2014/main" id="{430D5761-755D-41C1-B1E9-C7E902AE2B99}"/>
              </a:ext>
            </a:extLst>
          </p:cNvPr>
          <p:cNvSpPr>
            <a:spLocks noGrp="1"/>
          </p:cNvSpPr>
          <p:nvPr>
            <p:ph type="sldNum" sz="quarter" idx="12"/>
          </p:nvPr>
        </p:nvSpPr>
        <p:spPr/>
        <p:txBody>
          <a:bodyPr/>
          <a:lstStyle/>
          <a:p>
            <a:fld id="{3E0BCE7E-9565-4515-9C4E-5B4E2AD8AE0F}" type="slidenum">
              <a:rPr lang="zh-CN" altLang="en-US" smtClean="0"/>
              <a:t>22</a:t>
            </a:fld>
            <a:endParaRPr lang="zh-CN" altLang="en-US"/>
          </a:p>
        </p:txBody>
      </p:sp>
    </p:spTree>
    <p:extLst>
      <p:ext uri="{BB962C8B-B14F-4D97-AF65-F5344CB8AC3E}">
        <p14:creationId xmlns:p14="http://schemas.microsoft.com/office/powerpoint/2010/main" val="13678268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1534" y="1208269"/>
            <a:ext cx="11345025" cy="4840303"/>
          </a:xfrm>
        </p:spPr>
        <p:txBody>
          <a:bodyPr>
            <a:normAutofit/>
          </a:bodyPr>
          <a:lstStyle/>
          <a:p>
            <a:pPr algn="just" eaLnBrk="0" fontAlgn="base" hangingPunct="0">
              <a:lnSpc>
                <a:spcPct val="100000"/>
              </a:lnSpc>
              <a:spcAft>
                <a:spcPts val="800"/>
              </a:spcAft>
              <a:buClr>
                <a:srgbClr val="000000"/>
              </a:buClr>
              <a:buSzTx/>
              <a:buFontTx/>
              <a:buChar char="•"/>
            </a:pPr>
            <a:r>
              <a:rPr lang="en-US" altLang="zh-CN" sz="2200" kern="0" baseline="30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r>
              <a:rPr lang="en-US" altLang="zh-CN" sz="22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Li(n, t</a:t>
            </a:r>
            <a:r>
              <a:rPr lang="el-GR" altLang="zh-CN" sz="22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)α</a:t>
            </a:r>
            <a:r>
              <a:rPr lang="zh-CN" altLang="en-US" sz="22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kern="0" baseline="30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10</a:t>
            </a:r>
            <a:r>
              <a:rPr lang="en-US" altLang="zh-CN" sz="22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B(n, </a:t>
            </a:r>
            <a:r>
              <a:rPr lang="el-GR" altLang="zh-CN" sz="22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α)</a:t>
            </a:r>
            <a:r>
              <a:rPr lang="en-US" altLang="zh-CN" sz="2200" kern="0" baseline="30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a:t>
            </a:r>
            <a:r>
              <a:rPr lang="en-US" altLang="zh-CN" sz="22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Li</a:t>
            </a:r>
            <a:r>
              <a:rPr lang="zh-CN" altLang="en-US" sz="22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反应截面被采纳为标准截面而广泛使用，并且需要更高精度的结果，</a:t>
            </a:r>
            <a:r>
              <a:rPr lang="en-US" altLang="zh-CN" sz="2200" kern="0" baseline="30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10</a:t>
            </a:r>
            <a:r>
              <a:rPr lang="en-US" altLang="zh-CN" sz="22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B(n, </a:t>
            </a:r>
            <a:r>
              <a:rPr lang="el-GR" altLang="zh-CN" sz="22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α)</a:t>
            </a:r>
            <a:r>
              <a:rPr lang="en-US" altLang="zh-CN" sz="2200" kern="0" baseline="30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a:t>
            </a:r>
            <a:r>
              <a:rPr lang="en-US" altLang="zh-CN" sz="22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Li</a:t>
            </a:r>
            <a:r>
              <a:rPr lang="zh-CN" altLang="en-US" sz="22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反应截面也为</a:t>
            </a:r>
            <a:r>
              <a:rPr lang="en-US" altLang="zh-CN" sz="22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BNCT</a:t>
            </a:r>
            <a:r>
              <a:rPr lang="zh-CN" altLang="en-US" sz="22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研究中所需的重要参数。</a:t>
            </a:r>
            <a:endParaRPr lang="en-US" altLang="zh-CN" sz="2200" kern="0" dirty="0">
              <a:solidFill>
                <a:srgbClr val="000000"/>
              </a:solidFill>
              <a:latin typeface="Times New Roman" panose="02020603050405020304" pitchFamily="18" charset="0"/>
              <a:ea typeface="宋体"/>
              <a:cs typeface="Times New Roman" panose="02020603050405020304" pitchFamily="18" charset="0"/>
            </a:endParaRPr>
          </a:p>
          <a:p>
            <a:pPr lvl="0" algn="just" eaLnBrk="0" fontAlgn="base" hangingPunct="0">
              <a:lnSpc>
                <a:spcPct val="100000"/>
              </a:lnSpc>
              <a:spcAft>
                <a:spcPts val="800"/>
              </a:spcAft>
              <a:buClr>
                <a:srgbClr val="000000"/>
              </a:buClr>
              <a:buSzTx/>
              <a:buFontTx/>
              <a:buChar char="•"/>
            </a:pPr>
            <a:r>
              <a:rPr lang="en-US" altLang="zh-CN" sz="2200" kern="0" baseline="30000" dirty="0">
                <a:latin typeface="Times New Roman" panose="02020603050405020304" pitchFamily="18" charset="0"/>
                <a:ea typeface="楷体" panose="02010609060101010101" pitchFamily="49" charset="-122"/>
                <a:cs typeface="Times New Roman" panose="02020603050405020304" pitchFamily="18" charset="0"/>
              </a:rPr>
              <a:t>6</a:t>
            </a:r>
            <a:r>
              <a:rPr lang="en-US" altLang="zh-CN" sz="2200" kern="0" dirty="0">
                <a:latin typeface="Times New Roman" panose="02020603050405020304" pitchFamily="18" charset="0"/>
                <a:ea typeface="楷体" panose="02010609060101010101" pitchFamily="49" charset="-122"/>
                <a:cs typeface="Times New Roman" panose="02020603050405020304" pitchFamily="18" charset="0"/>
              </a:rPr>
              <a:t>Li(n, t</a:t>
            </a:r>
            <a:r>
              <a:rPr lang="el-GR" altLang="zh-CN" sz="2200" kern="0" dirty="0">
                <a:latin typeface="Times New Roman" panose="02020603050405020304" pitchFamily="18" charset="0"/>
                <a:ea typeface="楷体" panose="02010609060101010101" pitchFamily="49" charset="-122"/>
                <a:cs typeface="Times New Roman" panose="02020603050405020304" pitchFamily="18" charset="0"/>
              </a:rPr>
              <a:t>)α</a:t>
            </a:r>
            <a:r>
              <a:rPr lang="zh-CN" altLang="en-US" sz="22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kern="0" baseline="30000" dirty="0">
                <a:latin typeface="Times New Roman" panose="02020603050405020304" pitchFamily="18" charset="0"/>
                <a:ea typeface="楷体" panose="02010609060101010101" pitchFamily="49" charset="-122"/>
                <a:cs typeface="Times New Roman" panose="02020603050405020304" pitchFamily="18" charset="0"/>
              </a:rPr>
              <a:t> 10</a:t>
            </a:r>
            <a:r>
              <a:rPr lang="en-US" altLang="zh-CN" sz="2200" kern="0" dirty="0">
                <a:latin typeface="Times New Roman" panose="02020603050405020304" pitchFamily="18" charset="0"/>
                <a:ea typeface="楷体" panose="02010609060101010101" pitchFamily="49" charset="-122"/>
                <a:cs typeface="Times New Roman" panose="02020603050405020304" pitchFamily="18" charset="0"/>
              </a:rPr>
              <a:t>B(n, </a:t>
            </a:r>
            <a:r>
              <a:rPr lang="el-GR" altLang="zh-CN" sz="2200" kern="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200" kern="0" baseline="30000" dirty="0">
                <a:latin typeface="Times New Roman" panose="02020603050405020304" pitchFamily="18" charset="0"/>
                <a:ea typeface="楷体" panose="02010609060101010101" pitchFamily="49" charset="-122"/>
                <a:cs typeface="Times New Roman" panose="02020603050405020304" pitchFamily="18" charset="0"/>
              </a:rPr>
              <a:t>7</a:t>
            </a:r>
            <a:r>
              <a:rPr lang="en-US" altLang="zh-CN" sz="2200" kern="0" dirty="0">
                <a:latin typeface="Times New Roman" panose="02020603050405020304" pitchFamily="18" charset="0"/>
                <a:ea typeface="楷体" panose="02010609060101010101" pitchFamily="49" charset="-122"/>
                <a:cs typeface="Times New Roman" panose="02020603050405020304" pitchFamily="18" charset="0"/>
              </a:rPr>
              <a:t>Li</a:t>
            </a:r>
            <a:r>
              <a:rPr lang="zh-CN" altLang="en-US" sz="2200" kern="0" dirty="0">
                <a:latin typeface="Times New Roman" panose="02020603050405020304" pitchFamily="18" charset="0"/>
                <a:ea typeface="宋体" panose="02010600030101010101" pitchFamily="2" charset="-122"/>
                <a:cs typeface="Times New Roman" panose="02020603050405020304" pitchFamily="18" charset="0"/>
              </a:rPr>
              <a:t>反应微分截面测量</a:t>
            </a:r>
            <a:r>
              <a:rPr lang="zh-CN" altLang="en-US" sz="22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，数据分析得到高精度结果，为</a:t>
            </a:r>
            <a:r>
              <a:rPr lang="zh-CN" altLang="en-US" sz="2200" kern="0" dirty="0">
                <a:latin typeface="Times New Roman" panose="02020603050405020304" pitchFamily="18" charset="0"/>
                <a:ea typeface="宋体" panose="02010600030101010101" pitchFamily="2" charset="-122"/>
                <a:cs typeface="Times New Roman" panose="02020603050405020304" pitchFamily="18" charset="0"/>
              </a:rPr>
              <a:t>国际上该能区最系统的测量结果</a:t>
            </a:r>
            <a:r>
              <a:rPr lang="zh-CN" altLang="en-US" sz="22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2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2"/>
          <p:cNvSpPr>
            <a:spLocks noGrp="1"/>
          </p:cNvSpPr>
          <p:nvPr>
            <p:ph type="title"/>
          </p:nvPr>
        </p:nvSpPr>
        <p:spPr/>
        <p:txBody>
          <a:bodyPr>
            <a:normAutofit/>
          </a:bodyPr>
          <a:lstStyle/>
          <a:p>
            <a:r>
              <a:rPr lang="zh-CN" altLang="en-US" sz="3600" b="0" kern="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标准截面</a:t>
            </a:r>
            <a:r>
              <a:rPr lang="zh-CN" altLang="en-US" sz="3600" kern="0" dirty="0">
                <a:solidFill>
                  <a:srgbClr val="000000"/>
                </a:solidFill>
                <a:latin typeface="宋体" panose="02010600030101010101" pitchFamily="2" charset="-122"/>
                <a:ea typeface="宋体" panose="02010600030101010101" pitchFamily="2" charset="-122"/>
                <a:cs typeface="Times New Roman" panose="02020603050405020304" pitchFamily="18" charset="0"/>
              </a:rPr>
              <a:t>测量：</a:t>
            </a:r>
            <a:r>
              <a:rPr lang="en-US" altLang="zh-CN" sz="3600" b="0" kern="0" baseline="300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6</a:t>
            </a:r>
            <a:r>
              <a:rPr lang="en-US" altLang="zh-CN" sz="3600" b="0" kern="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Li(n, t</a:t>
            </a:r>
            <a:r>
              <a:rPr lang="el-GR" altLang="zh-CN" sz="3600" b="0" kern="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)α</a:t>
            </a:r>
            <a:r>
              <a:rPr lang="en-US" altLang="zh-CN" sz="3600" b="0" kern="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/n-p</a:t>
            </a:r>
            <a:r>
              <a:rPr lang="zh-CN" altLang="en-US" sz="3600" b="0" kern="0" dirty="0">
                <a:solidFill>
                  <a:srgbClr val="000000"/>
                </a:solidFill>
                <a:effectLst/>
                <a:latin typeface="华文宋体" panose="02010600040101010101" pitchFamily="2" charset="-122"/>
                <a:ea typeface="华文宋体" panose="02010600040101010101" pitchFamily="2" charset="-122"/>
                <a:cs typeface="Times New Roman" panose="02020603050405020304" pitchFamily="18" charset="0"/>
              </a:rPr>
              <a:t>散射等</a:t>
            </a:r>
            <a:r>
              <a:rPr lang="zh-CN" altLang="en-US" sz="3600" b="0" kern="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反应</a:t>
            </a:r>
            <a:endParaRPr lang="zh-CN" altLang="en-US" sz="3600" dirty="0">
              <a:solidFill>
                <a:schemeClr val="tx1">
                  <a:lumMod val="75000"/>
                </a:schemeClr>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539634D3-B7AF-45F5-A7F4-6A1514F4DE3D}"/>
              </a:ext>
            </a:extLst>
          </p:cNvPr>
          <p:cNvPicPr>
            <a:picLocks noChangeAspect="1"/>
          </p:cNvPicPr>
          <p:nvPr/>
        </p:nvPicPr>
        <p:blipFill>
          <a:blip r:embed="rId2"/>
          <a:stretch>
            <a:fillRect/>
          </a:stretch>
        </p:blipFill>
        <p:spPr>
          <a:xfrm>
            <a:off x="4773600" y="2782702"/>
            <a:ext cx="3672408" cy="2967060"/>
          </a:xfrm>
          <a:prstGeom prst="rect">
            <a:avLst/>
          </a:prstGeom>
        </p:spPr>
      </p:pic>
      <p:sp>
        <p:nvSpPr>
          <p:cNvPr id="8" name="文本框 7">
            <a:extLst>
              <a:ext uri="{FF2B5EF4-FFF2-40B4-BE49-F238E27FC236}">
                <a16:creationId xmlns:a16="http://schemas.microsoft.com/office/drawing/2014/main" id="{EF889D85-BE81-46BD-A896-D423F9024944}"/>
              </a:ext>
            </a:extLst>
          </p:cNvPr>
          <p:cNvSpPr txBox="1"/>
          <p:nvPr/>
        </p:nvSpPr>
        <p:spPr>
          <a:xfrm>
            <a:off x="5027479" y="5904059"/>
            <a:ext cx="31646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3000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10</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 </a:t>
            </a:r>
            <a:r>
              <a:rPr kumimoji="0" lang="el-GR"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α)</a:t>
            </a:r>
            <a:r>
              <a:rPr kumimoji="0" lang="en-US" altLang="zh-CN" sz="1800" b="0" i="0" u="none" strike="noStrike" kern="0" cap="none" spc="0" normalizeH="0" baseline="3000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7</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Li</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反应截面测量结果</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8998139" y="2628061"/>
            <a:ext cx="2917090" cy="3672408"/>
          </a:xfrm>
          <a:prstGeom prst="rect">
            <a:avLst/>
          </a:prstGeom>
        </p:spPr>
      </p:pic>
      <p:pic>
        <p:nvPicPr>
          <p:cNvPr id="4" name="图片 3">
            <a:extLst>
              <a:ext uri="{FF2B5EF4-FFF2-40B4-BE49-F238E27FC236}">
                <a16:creationId xmlns:a16="http://schemas.microsoft.com/office/drawing/2014/main" id="{6D800B1A-7C98-4D66-ADAB-031BE06AE6D9}"/>
              </a:ext>
            </a:extLst>
          </p:cNvPr>
          <p:cNvPicPr>
            <a:picLocks noChangeAspect="1"/>
          </p:cNvPicPr>
          <p:nvPr/>
        </p:nvPicPr>
        <p:blipFill>
          <a:blip r:embed="rId4"/>
          <a:stretch>
            <a:fillRect/>
          </a:stretch>
        </p:blipFill>
        <p:spPr>
          <a:xfrm>
            <a:off x="353887" y="2857765"/>
            <a:ext cx="3595220" cy="3046294"/>
          </a:xfrm>
          <a:prstGeom prst="rect">
            <a:avLst/>
          </a:prstGeom>
        </p:spPr>
      </p:pic>
      <p:sp>
        <p:nvSpPr>
          <p:cNvPr id="12" name="文本框 11">
            <a:extLst>
              <a:ext uri="{FF2B5EF4-FFF2-40B4-BE49-F238E27FC236}">
                <a16:creationId xmlns:a16="http://schemas.microsoft.com/office/drawing/2014/main" id="{8117C5F6-2312-43F2-BA88-6B07C8A7011D}"/>
              </a:ext>
            </a:extLst>
          </p:cNvPr>
          <p:cNvSpPr txBox="1"/>
          <p:nvPr/>
        </p:nvSpPr>
        <p:spPr>
          <a:xfrm>
            <a:off x="638579" y="5936163"/>
            <a:ext cx="29787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3000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6</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Li(n, t</a:t>
            </a:r>
            <a:r>
              <a:rPr kumimoji="0" lang="el-GR"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α</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反应截面测量结果</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B59149BD-6F30-41CF-BE52-6115A1EEA392}"/>
              </a:ext>
            </a:extLst>
          </p:cNvPr>
          <p:cNvSpPr txBox="1"/>
          <p:nvPr/>
        </p:nvSpPr>
        <p:spPr>
          <a:xfrm>
            <a:off x="-54591" y="6300469"/>
            <a:ext cx="755354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Huaiyong Bai et al 2020 Chinese Phys. C 44 014003</a:t>
            </a:r>
            <a:endPar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H. Jiang, et al., Chin. Phys. C 43 (12) (2019) 124002</a:t>
            </a:r>
            <a:endParaRPr kumimoji="0" lang="zh-CN" altLang="en-US"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页脚占位符 5">
            <a:extLst>
              <a:ext uri="{FF2B5EF4-FFF2-40B4-BE49-F238E27FC236}">
                <a16:creationId xmlns:a16="http://schemas.microsoft.com/office/drawing/2014/main" id="{546B6AE7-5121-4559-A981-325A5E10DF1F}"/>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endParaRPr lang="zh-CN" altLang="en-US" dirty="0"/>
          </a:p>
        </p:txBody>
      </p:sp>
      <p:sp>
        <p:nvSpPr>
          <p:cNvPr id="9" name="灯片编号占位符 8">
            <a:extLst>
              <a:ext uri="{FF2B5EF4-FFF2-40B4-BE49-F238E27FC236}">
                <a16:creationId xmlns:a16="http://schemas.microsoft.com/office/drawing/2014/main" id="{EDF7C338-8B8E-43AB-9520-39BD299DA1C4}"/>
              </a:ext>
            </a:extLst>
          </p:cNvPr>
          <p:cNvSpPr>
            <a:spLocks noGrp="1"/>
          </p:cNvSpPr>
          <p:nvPr>
            <p:ph type="sldNum" sz="quarter" idx="12"/>
          </p:nvPr>
        </p:nvSpPr>
        <p:spPr/>
        <p:txBody>
          <a:bodyPr/>
          <a:lstStyle/>
          <a:p>
            <a:fld id="{3E0BCE7E-9565-4515-9C4E-5B4E2AD8AE0F}" type="slidenum">
              <a:rPr lang="zh-CN" altLang="en-US" smtClean="0"/>
              <a:t>23</a:t>
            </a:fld>
            <a:endParaRPr lang="zh-CN" altLang="en-US"/>
          </a:p>
        </p:txBody>
      </p:sp>
    </p:spTree>
    <p:extLst>
      <p:ext uri="{BB962C8B-B14F-4D97-AF65-F5344CB8AC3E}">
        <p14:creationId xmlns:p14="http://schemas.microsoft.com/office/powerpoint/2010/main" val="12643388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1DB6962E-EA43-4909-962E-BF28348D7A4F}"/>
              </a:ext>
            </a:extLst>
          </p:cNvPr>
          <p:cNvSpPr>
            <a:spLocks noGrp="1"/>
          </p:cNvSpPr>
          <p:nvPr>
            <p:ph idx="1"/>
          </p:nvPr>
        </p:nvSpPr>
        <p:spPr>
          <a:xfrm>
            <a:off x="609600" y="1285861"/>
            <a:ext cx="10608860" cy="4840303"/>
          </a:xfrm>
        </p:spPr>
        <p:txBody>
          <a:bodyPr>
            <a:normAutofit/>
          </a:bodyPr>
          <a:lstStyle/>
          <a:p>
            <a:r>
              <a:rPr kumimoji="0" lang="en-US" altLang="zh-CN" sz="20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17</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O(n, </a:t>
            </a:r>
            <a:r>
              <a:rPr kumimoji="0" lang="el-GR"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α)</a:t>
            </a:r>
            <a:r>
              <a:rPr kumimoji="0" lang="en-US" altLang="zh-CN" sz="20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14</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反应截面测量</a:t>
            </a:r>
            <a:r>
              <a:rPr lang="zh-CN" altLang="en-US"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：星际物质和</a:t>
            </a:r>
            <a:r>
              <a:rPr lang="en-US" altLang="zh-CN"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AGB</a:t>
            </a:r>
            <a:r>
              <a:rPr lang="zh-CN" altLang="en-US"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星</a:t>
            </a:r>
            <a:r>
              <a:rPr lang="en-US" altLang="zh-CN" sz="2000" baseline="30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17</a:t>
            </a:r>
            <a:r>
              <a:rPr lang="en-US" altLang="zh-CN"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a:t>
            </a:r>
            <a:r>
              <a:rPr lang="zh-CN" altLang="en-US"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丰度异常问题</a:t>
            </a:r>
            <a:r>
              <a:rPr lang="en-US" altLang="zh-CN"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原子能院李云居老师开展实验，计划得到</a:t>
            </a:r>
            <a:r>
              <a:rPr lang="en-US" altLang="zh-CN"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 ~ 400 keV</a:t>
            </a:r>
            <a:r>
              <a:rPr lang="zh-CN" altLang="en-US"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中子能区的结果 。</a:t>
            </a:r>
            <a:endParaRPr lang="en-US" altLang="zh-CN"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SiC</a:t>
            </a:r>
            <a:r>
              <a:rPr lang="zh-CN" altLang="en-US"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和硅探测器开展测量反应中出射的</a:t>
            </a:r>
            <a:r>
              <a:rPr lang="en-US" altLang="zh-CN"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α</a:t>
            </a:r>
            <a:r>
              <a:rPr lang="zh-CN" altLang="en-US"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粒子。</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在目标能区得到了</a:t>
            </a:r>
            <a:r>
              <a:rPr kumimoji="0" lang="en-US" altLang="zh-CN" sz="20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17</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O(n, </a:t>
            </a:r>
            <a:r>
              <a:rPr kumimoji="0" lang="el-GR"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α)</a:t>
            </a:r>
            <a:r>
              <a:rPr kumimoji="0" lang="el-GR" altLang="zh-CN" sz="20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14</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反应截面，还在进一步分析。</a:t>
            </a:r>
            <a:endParaRPr lang="zh-CN" altLang="en-US" sz="2400" dirty="0"/>
          </a:p>
        </p:txBody>
      </p:sp>
      <p:sp>
        <p:nvSpPr>
          <p:cNvPr id="4" name="标题 3">
            <a:extLst>
              <a:ext uri="{FF2B5EF4-FFF2-40B4-BE49-F238E27FC236}">
                <a16:creationId xmlns:a16="http://schemas.microsoft.com/office/drawing/2014/main" id="{023BC448-18B4-420A-BDDB-530C69853D4D}"/>
              </a:ext>
            </a:extLst>
          </p:cNvPr>
          <p:cNvSpPr>
            <a:spLocks noGrp="1"/>
          </p:cNvSpPr>
          <p:nvPr>
            <p:ph type="title"/>
          </p:nvPr>
        </p:nvSpPr>
        <p:spPr/>
        <p:txBody>
          <a:bodyPr>
            <a:normAutofit/>
          </a:bodyPr>
          <a:lstStyle/>
          <a:p>
            <a:r>
              <a:rPr kumimoji="0" lang="en-US" altLang="zh-CN" b="0" i="0" u="none" strike="noStrike" kern="1200" cap="none" spc="0" normalizeH="0" baseline="3000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17</a:t>
            </a:r>
            <a:r>
              <a:rPr kumimoji="0" lang="en-US" altLang="zh-CN"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O(n, </a:t>
            </a:r>
            <a:r>
              <a:rPr kumimoji="0" lang="el-GR" altLang="zh-CN"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α</a:t>
            </a:r>
            <a:r>
              <a:rPr kumimoji="0" lang="en-US" altLang="zh-CN"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t>
            </a:r>
            <a:r>
              <a:rPr kumimoji="0" lang="en-US" altLang="zh-CN" b="0" i="0" u="none" strike="noStrike" kern="1200" cap="none" spc="0" normalizeH="0" baseline="3000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14</a:t>
            </a:r>
            <a:r>
              <a:rPr kumimoji="0" lang="en-US" altLang="zh-CN"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a:t>
            </a:r>
            <a:r>
              <a:rPr kumimoji="0" lang="zh-CN" altLang="en-US"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反应截面测量</a:t>
            </a:r>
            <a:endParaRPr lang="zh-CN" altLang="en-US" sz="4000" b="0" dirty="0">
              <a:latin typeface="Times New Roman" panose="02020603050405020304" pitchFamily="18" charset="0"/>
              <a:ea typeface="+mn-ea"/>
              <a:cs typeface="Times New Roman" panose="02020603050405020304" pitchFamily="18" charset="0"/>
            </a:endParaRPr>
          </a:p>
        </p:txBody>
      </p:sp>
      <p:pic>
        <p:nvPicPr>
          <p:cNvPr id="6" name="Picture 2">
            <a:extLst>
              <a:ext uri="{FF2B5EF4-FFF2-40B4-BE49-F238E27FC236}">
                <a16:creationId xmlns:a16="http://schemas.microsoft.com/office/drawing/2014/main" id="{5EE164E7-F51C-496A-8B6A-3A75E8D897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733" y="2626477"/>
            <a:ext cx="5301392" cy="368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C8C83726-35FA-4091-B39A-B13530E6DF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6055" y="2589804"/>
            <a:ext cx="5301392" cy="372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a:extLst>
              <a:ext uri="{FF2B5EF4-FFF2-40B4-BE49-F238E27FC236}">
                <a16:creationId xmlns:a16="http://schemas.microsoft.com/office/drawing/2014/main" id="{03ABC352-0A43-49A7-B335-9CD551A805DA}"/>
              </a:ext>
            </a:extLst>
          </p:cNvPr>
          <p:cNvSpPr txBox="1"/>
          <p:nvPr/>
        </p:nvSpPr>
        <p:spPr>
          <a:xfrm rot="18296723">
            <a:off x="2326981" y="3795920"/>
            <a:ext cx="16183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preliminary</a:t>
            </a:r>
            <a:endParaRPr kumimoji="0" lang="zh-CN" altLang="en-US" sz="2400" b="0"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10" name="文本框 9">
            <a:extLst>
              <a:ext uri="{FF2B5EF4-FFF2-40B4-BE49-F238E27FC236}">
                <a16:creationId xmlns:a16="http://schemas.microsoft.com/office/drawing/2014/main" id="{C097C446-3CA7-489C-A061-8348D34C9100}"/>
              </a:ext>
            </a:extLst>
          </p:cNvPr>
          <p:cNvSpPr txBox="1"/>
          <p:nvPr/>
        </p:nvSpPr>
        <p:spPr>
          <a:xfrm rot="18296723">
            <a:off x="8736880" y="4034819"/>
            <a:ext cx="16183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85000"/>
                  </a:prstClr>
                </a:solidFill>
                <a:effectLst/>
                <a:uLnTx/>
                <a:uFillTx/>
                <a:latin typeface="Calibri"/>
                <a:ea typeface="宋体" panose="02010600030101010101" pitchFamily="2" charset="-122"/>
                <a:cs typeface="+mn-cs"/>
              </a:rPr>
              <a:t>preliminary</a:t>
            </a:r>
            <a:endParaRPr kumimoji="0" lang="zh-CN" altLang="en-US" sz="2400" b="0" i="0" u="none" strike="noStrike" kern="1200" cap="none" spc="0" normalizeH="0" baseline="0" noProof="0" dirty="0">
              <a:ln>
                <a:noFill/>
              </a:ln>
              <a:solidFill>
                <a:prstClr val="white">
                  <a:lumMod val="85000"/>
                </a:prstClr>
              </a:solidFill>
              <a:effectLst/>
              <a:uLnTx/>
              <a:uFillTx/>
              <a:latin typeface="Calibri"/>
              <a:ea typeface="宋体" panose="02010600030101010101" pitchFamily="2" charset="-122"/>
              <a:cs typeface="+mn-cs"/>
            </a:endParaRPr>
          </a:p>
        </p:txBody>
      </p:sp>
      <p:sp>
        <p:nvSpPr>
          <p:cNvPr id="11" name="文本框 10">
            <a:extLst>
              <a:ext uri="{FF2B5EF4-FFF2-40B4-BE49-F238E27FC236}">
                <a16:creationId xmlns:a16="http://schemas.microsoft.com/office/drawing/2014/main" id="{697190D7-AB5D-46E2-A699-5D8957C9B9ED}"/>
              </a:ext>
            </a:extLst>
          </p:cNvPr>
          <p:cNvSpPr txBox="1"/>
          <p:nvPr/>
        </p:nvSpPr>
        <p:spPr>
          <a:xfrm>
            <a:off x="5207055" y="5941498"/>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初步实验结果</a:t>
            </a:r>
          </a:p>
        </p:txBody>
      </p:sp>
      <p:sp>
        <p:nvSpPr>
          <p:cNvPr id="3" name="页脚占位符 2">
            <a:extLst>
              <a:ext uri="{FF2B5EF4-FFF2-40B4-BE49-F238E27FC236}">
                <a16:creationId xmlns:a16="http://schemas.microsoft.com/office/drawing/2014/main" id="{D4418C4E-5846-EEA8-BA3B-4BDAB04BDFA4}"/>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endParaRPr lang="zh-CN" altLang="en-US" dirty="0"/>
          </a:p>
        </p:txBody>
      </p:sp>
      <p:sp>
        <p:nvSpPr>
          <p:cNvPr id="5" name="灯片编号占位符 4">
            <a:extLst>
              <a:ext uri="{FF2B5EF4-FFF2-40B4-BE49-F238E27FC236}">
                <a16:creationId xmlns:a16="http://schemas.microsoft.com/office/drawing/2014/main" id="{3E547FB4-8B46-CC32-D592-59E52224D3A6}"/>
              </a:ext>
            </a:extLst>
          </p:cNvPr>
          <p:cNvSpPr>
            <a:spLocks noGrp="1"/>
          </p:cNvSpPr>
          <p:nvPr>
            <p:ph type="sldNum" sz="quarter" idx="12"/>
          </p:nvPr>
        </p:nvSpPr>
        <p:spPr/>
        <p:txBody>
          <a:bodyPr/>
          <a:lstStyle/>
          <a:p>
            <a:fld id="{3E0BCE7E-9565-4515-9C4E-5B4E2AD8AE0F}" type="slidenum">
              <a:rPr lang="zh-CN" altLang="en-US" smtClean="0"/>
              <a:t>24</a:t>
            </a:fld>
            <a:endParaRPr lang="zh-CN" altLang="en-US"/>
          </a:p>
        </p:txBody>
      </p:sp>
    </p:spTree>
    <p:extLst>
      <p:ext uri="{BB962C8B-B14F-4D97-AF65-F5344CB8AC3E}">
        <p14:creationId xmlns:p14="http://schemas.microsoft.com/office/powerpoint/2010/main" val="31672323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A0A61F-1C89-4AA9-A2E7-C71E2EFCC13F}"/>
              </a:ext>
            </a:extLst>
          </p:cNvPr>
          <p:cNvSpPr>
            <a:spLocks noGrp="1"/>
          </p:cNvSpPr>
          <p:nvPr>
            <p:ph idx="1"/>
          </p:nvPr>
        </p:nvSpPr>
        <p:spPr>
          <a:xfrm>
            <a:off x="216000" y="1085776"/>
            <a:ext cx="11747400" cy="4547626"/>
          </a:xfrm>
        </p:spPr>
        <p:txBody>
          <a:bodyPr/>
          <a:lstStyle/>
          <a:p>
            <a:r>
              <a:rPr lang="zh-CN" altLang="en-US" dirty="0">
                <a:latin typeface="Times New Roman" panose="02020603050405020304" pitchFamily="18" charset="0"/>
                <a:ea typeface="华文宋体" panose="02010600040101010101" pitchFamily="2" charset="-122"/>
                <a:cs typeface="Times New Roman" panose="02020603050405020304" pitchFamily="18" charset="0"/>
              </a:rPr>
              <a:t>在研原型机：灵敏区</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φ160mm</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，漂移区长度</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50mm-150mm</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可调，通道数</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1519</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；工作气体：</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Ar+CO</a:t>
            </a:r>
            <a:r>
              <a:rPr lang="en-US" altLang="zh-CN" baseline="-25000" dirty="0">
                <a:latin typeface="Times New Roman" panose="02020603050405020304" pitchFamily="18" charset="0"/>
                <a:ea typeface="华文宋体" panose="02010600040101010101" pitchFamily="2" charset="-122"/>
                <a:cs typeface="Times New Roman" panose="02020603050405020304" pitchFamily="18" charset="0"/>
              </a:rPr>
              <a:t>2</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90:10</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a:t>
            </a:r>
          </a:p>
          <a:p>
            <a:r>
              <a:rPr lang="zh-CN" altLang="en-US" dirty="0">
                <a:latin typeface="Times New Roman" panose="02020603050405020304" pitchFamily="18" charset="0"/>
                <a:ea typeface="华文宋体" panose="02010600040101010101" pitchFamily="2" charset="-122"/>
                <a:cs typeface="Times New Roman" panose="02020603050405020304" pitchFamily="18" charset="0"/>
              </a:rPr>
              <a:t>探测器读出：</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Micromegas</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电子增益区、</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AGET</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电子学系统。</a:t>
            </a:r>
            <a:endParaRPr lang="en-US" altLang="zh-CN" dirty="0">
              <a:latin typeface="Times New Roman" panose="02020603050405020304" pitchFamily="18" charset="0"/>
              <a:ea typeface="华文宋体" panose="02010600040101010101" pitchFamily="2" charset="-122"/>
              <a:cs typeface="Times New Roman" panose="02020603050405020304" pitchFamily="18" charset="0"/>
            </a:endParaRPr>
          </a:p>
          <a:p>
            <a:r>
              <a:rPr lang="en-US" altLang="zh-CN" baseline="30000" dirty="0">
                <a:latin typeface="Times New Roman" panose="02020603050405020304" pitchFamily="18" charset="0"/>
                <a:ea typeface="华文宋体" panose="02010600040101010101" pitchFamily="2" charset="-122"/>
                <a:cs typeface="Times New Roman" panose="02020603050405020304" pitchFamily="18" charset="0"/>
              </a:rPr>
              <a:t>6</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Li(n, t)</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截面测量、</a:t>
            </a:r>
            <a:r>
              <a:rPr lang="en-US" altLang="zh-CN" baseline="30000" dirty="0">
                <a:latin typeface="Times New Roman" panose="02020603050405020304" pitchFamily="18" charset="0"/>
                <a:ea typeface="华文宋体" panose="02010600040101010101" pitchFamily="2" charset="-122"/>
                <a:cs typeface="Times New Roman" panose="02020603050405020304" pitchFamily="18" charset="0"/>
              </a:rPr>
              <a:t> 12</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C(n, p)</a:t>
            </a:r>
            <a:r>
              <a:rPr lang="en-US" altLang="zh-CN" baseline="30000" dirty="0">
                <a:latin typeface="Times New Roman" panose="02020603050405020304" pitchFamily="18" charset="0"/>
                <a:ea typeface="华文宋体" panose="02010600040101010101" pitchFamily="2" charset="-122"/>
                <a:cs typeface="Times New Roman" panose="02020603050405020304" pitchFamily="18" charset="0"/>
              </a:rPr>
              <a:t>12</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B </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a:t>
            </a:r>
            <a:r>
              <a:rPr lang="en-US" altLang="zh-CN" baseline="30000" dirty="0">
                <a:latin typeface="Times New Roman" panose="02020603050405020304" pitchFamily="18" charset="0"/>
                <a:ea typeface="华文宋体" panose="02010600040101010101" pitchFamily="2" charset="-122"/>
                <a:cs typeface="Times New Roman" panose="02020603050405020304" pitchFamily="18" charset="0"/>
              </a:rPr>
              <a:t>12</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C</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与高能中子反应得到的三带电粒子出射事件</a:t>
            </a:r>
            <a:endParaRPr lang="en-US" altLang="zh-CN" dirty="0">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68081692-E0C6-4BF4-A74F-B88481B548E6}"/>
              </a:ext>
            </a:extLst>
          </p:cNvPr>
          <p:cNvSpPr>
            <a:spLocks noGrp="1"/>
          </p:cNvSpPr>
          <p:nvPr>
            <p:ph type="title"/>
          </p:nvPr>
        </p:nvSpPr>
        <p:spPr/>
        <p:txBody>
          <a:bodyPr/>
          <a:lstStyle/>
          <a:p>
            <a:r>
              <a:rPr lang="zh-CN" altLang="en-US" b="0" dirty="0">
                <a:latin typeface="Times New Roman" panose="02020603050405020304" pitchFamily="18" charset="0"/>
                <a:cs typeface="Times New Roman" panose="02020603050405020304" pitchFamily="18" charset="0"/>
              </a:rPr>
              <a:t>利用</a:t>
            </a:r>
            <a:r>
              <a:rPr lang="en-US" altLang="zh-CN" b="0" dirty="0">
                <a:latin typeface="Times New Roman" panose="02020603050405020304" pitchFamily="18" charset="0"/>
                <a:cs typeface="Times New Roman" panose="02020603050405020304" pitchFamily="18" charset="0"/>
              </a:rPr>
              <a:t>TPC</a:t>
            </a:r>
            <a:r>
              <a:rPr lang="zh-CN" altLang="en-US" b="0" dirty="0">
                <a:latin typeface="Times New Roman" panose="02020603050405020304" pitchFamily="18" charset="0"/>
                <a:cs typeface="Times New Roman" panose="02020603050405020304" pitchFamily="18" charset="0"/>
              </a:rPr>
              <a:t>开展的</a:t>
            </a:r>
            <a:r>
              <a:rPr lang="en-US" altLang="zh-CN" b="0" dirty="0">
                <a:latin typeface="Times New Roman" panose="02020603050405020304" pitchFamily="18" charset="0"/>
                <a:cs typeface="Times New Roman" panose="02020603050405020304" pitchFamily="18" charset="0"/>
              </a:rPr>
              <a:t>(n,</a:t>
            </a:r>
            <a:r>
              <a:rPr lang="zh-CN" altLang="en-US" b="0" dirty="0">
                <a:latin typeface="Times New Roman" panose="02020603050405020304" pitchFamily="18" charset="0"/>
                <a:cs typeface="Times New Roman" panose="02020603050405020304" pitchFamily="18" charset="0"/>
              </a:rPr>
              <a:t> </a:t>
            </a:r>
            <a:r>
              <a:rPr lang="en-US" altLang="zh-CN" b="0" dirty="0" err="1">
                <a:latin typeface="Times New Roman" panose="02020603050405020304" pitchFamily="18" charset="0"/>
                <a:cs typeface="Times New Roman" panose="02020603050405020304" pitchFamily="18" charset="0"/>
              </a:rPr>
              <a:t>lcp</a:t>
            </a:r>
            <a:r>
              <a:rPr lang="en-US" altLang="zh-CN" b="0"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实验研究</a:t>
            </a:r>
          </a:p>
        </p:txBody>
      </p:sp>
      <p:pic>
        <p:nvPicPr>
          <p:cNvPr id="4" name="Picture 2" descr="D:\我的目录\TPC时间投影室\TPC-v0\结构设计\机械设计\顶视图1.jpg">
            <a:extLst>
              <a:ext uri="{FF2B5EF4-FFF2-40B4-BE49-F238E27FC236}">
                <a16:creationId xmlns:a16="http://schemas.microsoft.com/office/drawing/2014/main" id="{18594B89-5FF6-473E-919E-C0F4E8CE5B4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675" r="13168" b="8622"/>
          <a:stretch/>
        </p:blipFill>
        <p:spPr bwMode="auto">
          <a:xfrm>
            <a:off x="0" y="4842940"/>
            <a:ext cx="3528392" cy="19537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DB300FA-527C-40EE-AA80-EA44ECB6A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836" y="2970732"/>
            <a:ext cx="2644304"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D:\我的目录\博后进出站\百人计划申请\答辩报告\TPC尺寸图.png">
            <a:extLst>
              <a:ext uri="{FF2B5EF4-FFF2-40B4-BE49-F238E27FC236}">
                <a16:creationId xmlns:a16="http://schemas.microsoft.com/office/drawing/2014/main" id="{456E8C2B-91B9-41B2-8373-B1DBF744DC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778" y="3101555"/>
            <a:ext cx="1742502" cy="15973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5B637C4C-1EAD-4856-8E6A-45922A0C90E9}"/>
              </a:ext>
            </a:extLst>
          </p:cNvPr>
          <p:cNvPicPr>
            <a:picLocks noChangeAspect="1"/>
          </p:cNvPicPr>
          <p:nvPr/>
        </p:nvPicPr>
        <p:blipFill>
          <a:blip r:embed="rId5"/>
          <a:stretch>
            <a:fillRect/>
          </a:stretch>
        </p:blipFill>
        <p:spPr>
          <a:xfrm>
            <a:off x="7273584" y="3101555"/>
            <a:ext cx="3885999" cy="1803352"/>
          </a:xfrm>
          <a:prstGeom prst="rect">
            <a:avLst/>
          </a:prstGeom>
        </p:spPr>
      </p:pic>
      <p:sp>
        <p:nvSpPr>
          <p:cNvPr id="9" name="文本框 8">
            <a:extLst>
              <a:ext uri="{FF2B5EF4-FFF2-40B4-BE49-F238E27FC236}">
                <a16:creationId xmlns:a16="http://schemas.microsoft.com/office/drawing/2014/main" id="{41EB1994-6C59-454C-80DD-2D7689693C87}"/>
              </a:ext>
            </a:extLst>
          </p:cNvPr>
          <p:cNvSpPr txBox="1"/>
          <p:nvPr/>
        </p:nvSpPr>
        <p:spPr>
          <a:xfrm>
            <a:off x="8450093" y="2843879"/>
            <a:ext cx="1796374" cy="369332"/>
          </a:xfrm>
          <a:prstGeom prst="rect">
            <a:avLst/>
          </a:prstGeom>
          <a:noFill/>
        </p:spPr>
        <p:txBody>
          <a:bodyPr wrap="square">
            <a:spAutoFit/>
          </a:bodyPr>
          <a:lstStyle/>
          <a:p>
            <a:r>
              <a:rPr lang="zh-CN" altLang="en-US" dirty="0"/>
              <a:t>氚和</a:t>
            </a:r>
            <a:r>
              <a:rPr lang="en-US" altLang="zh-CN" dirty="0"/>
              <a:t>α</a:t>
            </a:r>
            <a:r>
              <a:rPr lang="zh-CN" altLang="en-US" dirty="0"/>
              <a:t>粒子鉴别</a:t>
            </a:r>
          </a:p>
        </p:txBody>
      </p:sp>
      <p:pic>
        <p:nvPicPr>
          <p:cNvPr id="10" name="图片 9">
            <a:extLst>
              <a:ext uri="{FF2B5EF4-FFF2-40B4-BE49-F238E27FC236}">
                <a16:creationId xmlns:a16="http://schemas.microsoft.com/office/drawing/2014/main" id="{0C152657-74A0-4BAC-97E9-7CCB4424655A}"/>
              </a:ext>
            </a:extLst>
          </p:cNvPr>
          <p:cNvPicPr>
            <a:picLocks noChangeAspect="1"/>
          </p:cNvPicPr>
          <p:nvPr/>
        </p:nvPicPr>
        <p:blipFill>
          <a:blip r:embed="rId6"/>
          <a:stretch>
            <a:fillRect/>
          </a:stretch>
        </p:blipFill>
        <p:spPr>
          <a:xfrm>
            <a:off x="8194909" y="4931424"/>
            <a:ext cx="1915722" cy="1926576"/>
          </a:xfrm>
          <a:prstGeom prst="rect">
            <a:avLst/>
          </a:prstGeom>
        </p:spPr>
      </p:pic>
      <p:sp>
        <p:nvSpPr>
          <p:cNvPr id="11" name="页脚占位符 10">
            <a:extLst>
              <a:ext uri="{FF2B5EF4-FFF2-40B4-BE49-F238E27FC236}">
                <a16:creationId xmlns:a16="http://schemas.microsoft.com/office/drawing/2014/main" id="{93743B5D-9CD0-4FC1-87F5-F34C01AB736C}"/>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12" name="灯片编号占位符 11">
            <a:extLst>
              <a:ext uri="{FF2B5EF4-FFF2-40B4-BE49-F238E27FC236}">
                <a16:creationId xmlns:a16="http://schemas.microsoft.com/office/drawing/2014/main" id="{71D60DCA-5F6D-4C5D-9795-7E5B995511F6}"/>
              </a:ext>
            </a:extLst>
          </p:cNvPr>
          <p:cNvSpPr>
            <a:spLocks noGrp="1"/>
          </p:cNvSpPr>
          <p:nvPr>
            <p:ph type="sldNum" sz="quarter" idx="12"/>
          </p:nvPr>
        </p:nvSpPr>
        <p:spPr/>
        <p:txBody>
          <a:bodyPr/>
          <a:lstStyle/>
          <a:p>
            <a:fld id="{3E0BCE7E-9565-4515-9C4E-5B4E2AD8AE0F}" type="slidenum">
              <a:rPr lang="zh-CN" altLang="en-US" smtClean="0"/>
              <a:t>25</a:t>
            </a:fld>
            <a:endParaRPr lang="zh-CN" altLang="en-US"/>
          </a:p>
        </p:txBody>
      </p:sp>
    </p:spTree>
    <p:extLst>
      <p:ext uri="{BB962C8B-B14F-4D97-AF65-F5344CB8AC3E}">
        <p14:creationId xmlns:p14="http://schemas.microsoft.com/office/powerpoint/2010/main" val="40447971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68157" y="-39603"/>
            <a:ext cx="9273242" cy="720080"/>
          </a:xfrm>
          <a:prstGeom prst="rect">
            <a:avLst/>
          </a:prstGeom>
        </p:spPr>
        <p:txBody>
          <a:bodyPr>
            <a:normAutofit/>
          </a:bodyPr>
          <a:lstStyle/>
          <a:p>
            <a:pPr marL="342900" indent="-342900" algn="l" eaLnBrk="0" hangingPunct="0">
              <a:lnSpc>
                <a:spcPct val="150000"/>
              </a:lnSpc>
              <a:spcBef>
                <a:spcPct val="30000"/>
              </a:spcBef>
              <a:spcAft>
                <a:spcPct val="20000"/>
              </a:spcAft>
              <a:buClr>
                <a:schemeClr val="tx1"/>
              </a:buClr>
            </a:pPr>
            <a:endParaRPr lang="en-US" altLang="zh-CN" sz="2400" b="1" kern="0" dirty="0">
              <a:solidFill>
                <a:srgbClr val="1679BA"/>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329" y="1132002"/>
            <a:ext cx="3463617" cy="2575334"/>
          </a:xfrm>
          <a:prstGeom prst="rect">
            <a:avLst/>
          </a:prstGeom>
        </p:spPr>
      </p:pic>
      <p:sp>
        <p:nvSpPr>
          <p:cNvPr id="6" name="内容占位符 13">
            <a:extLst>
              <a:ext uri="{FF2B5EF4-FFF2-40B4-BE49-F238E27FC236}">
                <a16:creationId xmlns:a16="http://schemas.microsoft.com/office/drawing/2014/main" id="{F12D79A5-E261-4912-882D-1EA3564ED9DD}"/>
              </a:ext>
            </a:extLst>
          </p:cNvPr>
          <p:cNvSpPr txBox="1">
            <a:spLocks/>
          </p:cNvSpPr>
          <p:nvPr/>
        </p:nvSpPr>
        <p:spPr>
          <a:xfrm>
            <a:off x="3967041" y="3882696"/>
            <a:ext cx="4320480" cy="698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600" dirty="0">
                <a:latin typeface="Times New Roman" panose="02020603050405020304" pitchFamily="18" charset="0"/>
                <a:cs typeface="Times New Roman" panose="02020603050405020304" pitchFamily="18" charset="0"/>
              </a:rPr>
              <a:t>CCTV-13: 2020</a:t>
            </a:r>
            <a:r>
              <a:rPr lang="zh-CN" altLang="en-US" sz="1600" dirty="0">
                <a:latin typeface="Times New Roman" panose="02020603050405020304" pitchFamily="18" charset="0"/>
                <a:cs typeface="Times New Roman" panose="02020603050405020304" pitchFamily="18" charset="0"/>
              </a:rPr>
              <a:t>年疫情过后复工复产散裂中子源首位现场实验用户</a:t>
            </a:r>
            <a:endParaRPr lang="en-US" altLang="zh-CN" sz="16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166602" y="933182"/>
            <a:ext cx="3689104" cy="2980360"/>
          </a:xfrm>
          <a:prstGeom prst="rect">
            <a:avLst/>
          </a:prstGeom>
        </p:spPr>
      </p:pic>
      <p:grpSp>
        <p:nvGrpSpPr>
          <p:cNvPr id="8" name="组合 7"/>
          <p:cNvGrpSpPr/>
          <p:nvPr/>
        </p:nvGrpSpPr>
        <p:grpSpPr>
          <a:xfrm rot="5400000">
            <a:off x="7565314" y="2298401"/>
            <a:ext cx="6685575" cy="2147978"/>
            <a:chOff x="195948" y="0"/>
            <a:chExt cx="11804934" cy="3516088"/>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948" y="152400"/>
              <a:ext cx="3986592" cy="3363688"/>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2540" y="152397"/>
              <a:ext cx="3972725" cy="3363689"/>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5265" y="152397"/>
              <a:ext cx="3845617" cy="3363689"/>
            </a:xfrm>
            <a:prstGeom prst="rect">
              <a:avLst/>
            </a:prstGeom>
          </p:spPr>
        </p:pic>
        <p:sp>
          <p:nvSpPr>
            <p:cNvPr id="13" name="椭圆 12"/>
            <p:cNvSpPr/>
            <p:nvPr/>
          </p:nvSpPr>
          <p:spPr>
            <a:xfrm>
              <a:off x="5617028" y="0"/>
              <a:ext cx="1436915" cy="15348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13"/>
            <p:cNvSpPr/>
            <p:nvPr/>
          </p:nvSpPr>
          <p:spPr>
            <a:xfrm>
              <a:off x="752329" y="767444"/>
              <a:ext cx="1436915" cy="15348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椭圆 14"/>
            <p:cNvSpPr/>
            <p:nvPr/>
          </p:nvSpPr>
          <p:spPr>
            <a:xfrm rot="19458382">
              <a:off x="9605920" y="1981246"/>
              <a:ext cx="1614872" cy="719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椭圆 15"/>
            <p:cNvSpPr/>
            <p:nvPr/>
          </p:nvSpPr>
          <p:spPr>
            <a:xfrm rot="3318261">
              <a:off x="10058366" y="441380"/>
              <a:ext cx="908058" cy="15348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7" name="内容占位符 13">
            <a:extLst>
              <a:ext uri="{FF2B5EF4-FFF2-40B4-BE49-F238E27FC236}">
                <a16:creationId xmlns:a16="http://schemas.microsoft.com/office/drawing/2014/main" id="{F12D79A5-E261-4912-882D-1EA3564ED9DD}"/>
              </a:ext>
            </a:extLst>
          </p:cNvPr>
          <p:cNvSpPr txBox="1">
            <a:spLocks/>
          </p:cNvSpPr>
          <p:nvPr/>
        </p:nvSpPr>
        <p:spPr>
          <a:xfrm>
            <a:off x="900400" y="4005257"/>
            <a:ext cx="2744200" cy="2901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2000" dirty="0">
                <a:latin typeface="Times New Roman" panose="02020603050405020304" pitchFamily="18" charset="0"/>
                <a:cs typeface="Times New Roman" panose="02020603050405020304" pitchFamily="18" charset="0"/>
              </a:rPr>
              <a:t>Cu</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Fe</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等元素成分</a:t>
            </a:r>
            <a:endParaRPr lang="en-US" altLang="zh-CN" sz="2000" dirty="0">
              <a:latin typeface="Times New Roman" panose="02020603050405020304" pitchFamily="18" charset="0"/>
              <a:cs typeface="Times New Roman" panose="02020603050405020304" pitchFamily="18" charset="0"/>
            </a:endParaRPr>
          </a:p>
        </p:txBody>
      </p:sp>
      <p:sp>
        <p:nvSpPr>
          <p:cNvPr id="18" name="内容占位符 13">
            <a:extLst>
              <a:ext uri="{FF2B5EF4-FFF2-40B4-BE49-F238E27FC236}">
                <a16:creationId xmlns:a16="http://schemas.microsoft.com/office/drawing/2014/main" id="{F12D79A5-E261-4912-882D-1EA3564ED9DD}"/>
              </a:ext>
            </a:extLst>
          </p:cNvPr>
          <p:cNvSpPr txBox="1">
            <a:spLocks/>
          </p:cNvSpPr>
          <p:nvPr/>
        </p:nvSpPr>
        <p:spPr>
          <a:xfrm>
            <a:off x="310811" y="4581554"/>
            <a:ext cx="8708027" cy="669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zh-CN" altLang="en-US" sz="1800" dirty="0">
                <a:latin typeface="Times New Roman" panose="02020603050405020304" pitchFamily="18" charset="0"/>
                <a:cs typeface="Times New Roman" panose="02020603050405020304" pitchFamily="18" charset="0"/>
              </a:rPr>
              <a:t>分别采用了中子共振吸收</a:t>
            </a:r>
            <a:r>
              <a:rPr lang="en-US" altLang="zh-CN" sz="1800" dirty="0">
                <a:latin typeface="Times New Roman" panose="02020603050405020304" pitchFamily="18" charset="0"/>
                <a:cs typeface="Times New Roman" panose="02020603050405020304" pitchFamily="18" charset="0"/>
              </a:rPr>
              <a:t>(NRCA)</a:t>
            </a:r>
            <a:r>
              <a:rPr lang="zh-CN" altLang="en-US" sz="1800" dirty="0">
                <a:latin typeface="Times New Roman" panose="02020603050405020304" pitchFamily="18" charset="0"/>
                <a:cs typeface="Times New Roman" panose="02020603050405020304" pitchFamily="18" charset="0"/>
              </a:rPr>
              <a:t>、中子活化分析和中子能量分辨成像三种实验手段，研究清楚了文物中主要包含的核素成分，以及内部古钱币的分布形态</a:t>
            </a:r>
            <a:endParaRPr lang="en-US" altLang="zh-CN" sz="1800" dirty="0">
              <a:latin typeface="Times New Roman" panose="02020603050405020304" pitchFamily="18" charset="0"/>
              <a:cs typeface="Times New Roman" panose="02020603050405020304" pitchFamily="18" charset="0"/>
            </a:endParaRPr>
          </a:p>
          <a:p>
            <a:pPr marL="0" indent="0" algn="just">
              <a:lnSpc>
                <a:spcPct val="120000"/>
              </a:lnSpc>
              <a:buNone/>
            </a:pPr>
            <a:endParaRPr lang="en-US" altLang="zh-CN" sz="1800" dirty="0">
              <a:latin typeface="Times New Roman" panose="02020603050405020304" pitchFamily="18" charset="0"/>
              <a:cs typeface="Times New Roman" panose="02020603050405020304" pitchFamily="18" charset="0"/>
            </a:endParaRPr>
          </a:p>
        </p:txBody>
      </p:sp>
      <p:sp>
        <p:nvSpPr>
          <p:cNvPr id="21" name="内容占位符 13">
            <a:extLst>
              <a:ext uri="{FF2B5EF4-FFF2-40B4-BE49-F238E27FC236}">
                <a16:creationId xmlns:a16="http://schemas.microsoft.com/office/drawing/2014/main" id="{F12D79A5-E261-4912-882D-1EA3564ED9DD}"/>
              </a:ext>
            </a:extLst>
          </p:cNvPr>
          <p:cNvSpPr txBox="1">
            <a:spLocks/>
          </p:cNvSpPr>
          <p:nvPr/>
        </p:nvSpPr>
        <p:spPr>
          <a:xfrm>
            <a:off x="9441399" y="2273753"/>
            <a:ext cx="409697" cy="2465797"/>
          </a:xfrm>
          <a:prstGeom prst="rect">
            <a:avLst/>
          </a:prstGeom>
        </p:spPr>
        <p:txBody>
          <a:bodyPr vert="eaVert"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zh-CN" altLang="en-US" sz="2000" dirty="0">
                <a:latin typeface="Times New Roman" panose="02020603050405020304" pitchFamily="18" charset="0"/>
                <a:cs typeface="Times New Roman" panose="02020603050405020304" pitchFamily="18" charset="0"/>
              </a:rPr>
              <a:t>内部古铜币分布形态</a:t>
            </a:r>
            <a:endParaRPr lang="en-US" altLang="zh-CN" sz="2000" dirty="0">
              <a:latin typeface="Times New Roman" panose="02020603050405020304" pitchFamily="18" charset="0"/>
              <a:cs typeface="Times New Roman" panose="02020603050405020304" pitchFamily="18" charset="0"/>
            </a:endParaRPr>
          </a:p>
        </p:txBody>
      </p:sp>
      <p:sp>
        <p:nvSpPr>
          <p:cNvPr id="23" name="内容占位符 13">
            <a:extLst>
              <a:ext uri="{FF2B5EF4-FFF2-40B4-BE49-F238E27FC236}">
                <a16:creationId xmlns:a16="http://schemas.microsoft.com/office/drawing/2014/main" id="{F12D79A5-E261-4912-882D-1EA3564ED9DD}"/>
              </a:ext>
            </a:extLst>
          </p:cNvPr>
          <p:cNvSpPr txBox="1">
            <a:spLocks/>
          </p:cNvSpPr>
          <p:nvPr/>
        </p:nvSpPr>
        <p:spPr>
          <a:xfrm>
            <a:off x="280965" y="5316546"/>
            <a:ext cx="8708027" cy="480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zh-CN" altLang="en-US" sz="1800" dirty="0">
                <a:latin typeface="Times New Roman" panose="02020603050405020304" pitchFamily="18" charset="0"/>
                <a:cs typeface="Times New Roman" panose="02020603050405020304" pitchFamily="18" charset="0"/>
              </a:rPr>
              <a:t>南海文物中子成像研究为我国南海沉船系列考古研究计划打下了坚实的科技基础。白光中子实验终端为海上丝绸之路的研究及我国的南海开发战略提供了新的技术手段和有力的平台支持。</a:t>
            </a:r>
            <a:endParaRPr lang="en-US" altLang="zh-CN" sz="1800" dirty="0">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B2DAAD2F-A526-5CCC-AF0A-E4F7CC1F9751}"/>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Back-n</a:t>
            </a:r>
            <a:r>
              <a:rPr lang="zh-CN" altLang="en-US" dirty="0">
                <a:latin typeface="Times New Roman" panose="02020603050405020304" pitchFamily="18" charset="0"/>
                <a:cs typeface="Times New Roman" panose="02020603050405020304" pitchFamily="18" charset="0"/>
              </a:rPr>
              <a:t>开展文物中子照相</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成分分析</a:t>
            </a:r>
            <a:br>
              <a:rPr lang="zh-CN" altLang="en-US"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
        <p:nvSpPr>
          <p:cNvPr id="12" name="页脚占位符 11">
            <a:extLst>
              <a:ext uri="{FF2B5EF4-FFF2-40B4-BE49-F238E27FC236}">
                <a16:creationId xmlns:a16="http://schemas.microsoft.com/office/drawing/2014/main" id="{FDACE47D-2468-35AD-479F-EE69A42DCCCC}"/>
              </a:ext>
            </a:extLst>
          </p:cNvPr>
          <p:cNvSpPr>
            <a:spLocks noGrp="1"/>
          </p:cNvSpPr>
          <p:nvPr>
            <p:ph type="ftr" sz="quarter" idx="11"/>
          </p:nvPr>
        </p:nvSpPr>
        <p:spPr/>
        <p:txBody>
          <a:bodyPr/>
          <a:lstStyle/>
          <a:p>
            <a:r>
              <a:rPr lang="zh-CN" altLang="en-US">
                <a:latin typeface="Times New Roman" panose="02020603050405020304" pitchFamily="18" charset="0"/>
                <a:cs typeface="Times New Roman" panose="02020603050405020304" pitchFamily="18" charset="0"/>
              </a:rPr>
              <a:t>第二届“粤港澳”核物理论坛  广州  </a:t>
            </a:r>
            <a:r>
              <a:rPr lang="en-US" altLang="zh-CN">
                <a:latin typeface="Times New Roman" panose="02020603050405020304" pitchFamily="18" charset="0"/>
                <a:cs typeface="Times New Roman" panose="02020603050405020304" pitchFamily="18" charset="0"/>
              </a:rPr>
              <a:t>2023</a:t>
            </a:r>
            <a:r>
              <a:rPr lang="zh-CN" altLang="en-US">
                <a:latin typeface="Times New Roman" panose="02020603050405020304" pitchFamily="18" charset="0"/>
                <a:cs typeface="Times New Roman" panose="02020603050405020304" pitchFamily="18" charset="0"/>
              </a:rPr>
              <a:t>年</a:t>
            </a:r>
            <a:r>
              <a:rPr lang="en-US" altLang="zh-CN">
                <a:latin typeface="Times New Roman" panose="02020603050405020304" pitchFamily="18" charset="0"/>
                <a:cs typeface="Times New Roman" panose="02020603050405020304" pitchFamily="18" charset="0"/>
              </a:rPr>
              <a:t>6</a:t>
            </a:r>
            <a:r>
              <a:rPr lang="zh-CN" altLang="en-US">
                <a:latin typeface="Times New Roman" panose="02020603050405020304" pitchFamily="18" charset="0"/>
                <a:cs typeface="Times New Roman" panose="02020603050405020304" pitchFamily="18" charset="0"/>
              </a:rPr>
              <a:t>月</a:t>
            </a:r>
            <a:r>
              <a:rPr lang="en-US" altLang="zh-CN">
                <a:latin typeface="Times New Roman" panose="02020603050405020304" pitchFamily="18" charset="0"/>
                <a:cs typeface="Times New Roman" panose="02020603050405020304" pitchFamily="18" charset="0"/>
              </a:rPr>
              <a:t>17-20</a:t>
            </a:r>
            <a:r>
              <a:rPr lang="zh-CN" altLang="en-US">
                <a:latin typeface="Times New Roman" panose="02020603050405020304" pitchFamily="18" charset="0"/>
                <a:cs typeface="Times New Roman" panose="02020603050405020304" pitchFamily="18" charset="0"/>
              </a:rPr>
              <a:t>日</a:t>
            </a:r>
          </a:p>
        </p:txBody>
      </p:sp>
      <p:sp>
        <p:nvSpPr>
          <p:cNvPr id="19" name="灯片编号占位符 18">
            <a:extLst>
              <a:ext uri="{FF2B5EF4-FFF2-40B4-BE49-F238E27FC236}">
                <a16:creationId xmlns:a16="http://schemas.microsoft.com/office/drawing/2014/main" id="{397A068E-8A00-E250-D569-385CB3DCF27D}"/>
              </a:ext>
            </a:extLst>
          </p:cNvPr>
          <p:cNvSpPr>
            <a:spLocks noGrp="1"/>
          </p:cNvSpPr>
          <p:nvPr>
            <p:ph type="sldNum" sz="quarter" idx="12"/>
          </p:nvPr>
        </p:nvSpPr>
        <p:spPr/>
        <p:txBody>
          <a:bodyPr/>
          <a:lstStyle/>
          <a:p>
            <a:fld id="{3E0BCE7E-9565-4515-9C4E-5B4E2AD8AE0F}" type="slidenum">
              <a:rPr lang="zh-CN" altLang="en-US" smtClean="0">
                <a:latin typeface="Times New Roman" panose="02020603050405020304" pitchFamily="18" charset="0"/>
                <a:cs typeface="Times New Roman" panose="02020603050405020304" pitchFamily="18" charset="0"/>
              </a:rPr>
              <a:t>26</a:t>
            </a:fld>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80825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64370" y="0"/>
            <a:ext cx="8924353" cy="764805"/>
          </a:xfrm>
          <a:prstGeom prst="rect">
            <a:avLst/>
          </a:prstGeom>
        </p:spPr>
        <p:txBody>
          <a:bodyPr>
            <a:normAutofit/>
          </a:bodyPr>
          <a:lstStyle/>
          <a:p>
            <a:pPr marL="342900" indent="-342900" eaLnBrk="0" hangingPunct="0">
              <a:lnSpc>
                <a:spcPct val="150000"/>
              </a:lnSpc>
              <a:spcBef>
                <a:spcPct val="30000"/>
              </a:spcBef>
              <a:spcAft>
                <a:spcPct val="20000"/>
              </a:spcAft>
              <a:buClr>
                <a:schemeClr val="tx1"/>
              </a:buClr>
            </a:pPr>
            <a:endParaRPr lang="zh-CN" altLang="en-US" sz="2400" b="1" kern="0" dirty="0">
              <a:solidFill>
                <a:srgbClr val="1679BA"/>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内容占位符 13">
            <a:extLst>
              <a:ext uri="{FF2B5EF4-FFF2-40B4-BE49-F238E27FC236}">
                <a16:creationId xmlns:a16="http://schemas.microsoft.com/office/drawing/2014/main" id="{F12D79A5-E261-4912-882D-1EA3564ED9DD}"/>
              </a:ext>
            </a:extLst>
          </p:cNvPr>
          <p:cNvSpPr txBox="1">
            <a:spLocks/>
          </p:cNvSpPr>
          <p:nvPr/>
        </p:nvSpPr>
        <p:spPr>
          <a:xfrm>
            <a:off x="133378" y="585031"/>
            <a:ext cx="11874588" cy="5760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200" b="1" kern="0" dirty="0">
                <a:solidFill>
                  <a:srgbClr val="1679BA"/>
                </a:solidFill>
                <a:latin typeface="Times New Roman" panose="02020603050405020304" pitchFamily="18" charset="0"/>
                <a:ea typeface="宋体" panose="02010600030101010101" pitchFamily="2" charset="-122"/>
                <a:cs typeface="Times New Roman" panose="02020603050405020304" pitchFamily="18" charset="0"/>
              </a:rPr>
              <a:t>意义：</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考古套箱是文物出土时常用的保护手段，清理文物前预知套箱内文物状态和分布十分重要。考古学家曾使用</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射线透视但效果不佳。</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E471D8E-52B4-4BA3-AA2E-C7CA00A3A7F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17323" y="1501251"/>
            <a:ext cx="3525324" cy="2519652"/>
          </a:xfrm>
          <a:prstGeom prst="rect">
            <a:avLst/>
          </a:prstGeom>
        </p:spPr>
      </p:pic>
      <p:sp>
        <p:nvSpPr>
          <p:cNvPr id="7" name="文本框 6"/>
          <p:cNvSpPr txBox="1"/>
          <p:nvPr/>
        </p:nvSpPr>
        <p:spPr>
          <a:xfrm>
            <a:off x="417323" y="3959248"/>
            <a:ext cx="3525324" cy="400110"/>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考古常用中型尺寸套箱：</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0.5m</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内容占位符 4">
            <a:extLst>
              <a:ext uri="{FF2B5EF4-FFF2-40B4-BE49-F238E27FC236}">
                <a16:creationId xmlns:a16="http://schemas.microsoft.com/office/drawing/2014/main" id="{388585AB-BEEF-476A-9AAD-84082F4C87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09" t="11021" r="21208" b="25027"/>
          <a:stretch/>
        </p:blipFill>
        <p:spPr>
          <a:xfrm>
            <a:off x="4140679" y="1630641"/>
            <a:ext cx="2464878" cy="2362176"/>
          </a:xfrm>
          <a:prstGeom prst="rect">
            <a:avLst/>
          </a:prstGeom>
        </p:spPr>
      </p:pic>
      <p:pic>
        <p:nvPicPr>
          <p:cNvPr id="9" name="图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3589" y="1630640"/>
            <a:ext cx="2564698" cy="2354763"/>
          </a:xfrm>
          <a:prstGeom prst="rect">
            <a:avLst/>
          </a:prstGeom>
          <a:noFill/>
          <a:ln>
            <a:noFill/>
          </a:ln>
        </p:spPr>
      </p:pic>
      <p:pic>
        <p:nvPicPr>
          <p:cNvPr id="10" name="图片 9">
            <a:extLst>
              <a:ext uri="{FF2B5EF4-FFF2-40B4-BE49-F238E27FC236}">
                <a16:creationId xmlns:a16="http://schemas.microsoft.com/office/drawing/2014/main" id="{E505204C-AEED-4B38-83B8-48A7671AFC2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2567" t="10022" r="18540" b="21968"/>
          <a:stretch/>
        </p:blipFill>
        <p:spPr>
          <a:xfrm>
            <a:off x="9485794" y="1630640"/>
            <a:ext cx="2453164" cy="2362177"/>
          </a:xfrm>
          <a:prstGeom prst="rect">
            <a:avLst/>
          </a:prstGeom>
        </p:spPr>
      </p:pic>
      <p:sp>
        <p:nvSpPr>
          <p:cNvPr id="11" name="文本框 10"/>
          <p:cNvSpPr txBox="1"/>
          <p:nvPr/>
        </p:nvSpPr>
        <p:spPr>
          <a:xfrm>
            <a:off x="4657868" y="3959281"/>
            <a:ext cx="6603090" cy="400110"/>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透过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0.5m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土层，铜币、殷墟羊骨、古人牙齿形态清晰可见</a:t>
            </a:r>
          </a:p>
        </p:txBody>
      </p:sp>
      <p:sp>
        <p:nvSpPr>
          <p:cNvPr id="12" name="文本框 11"/>
          <p:cNvSpPr txBox="1"/>
          <p:nvPr/>
        </p:nvSpPr>
        <p:spPr>
          <a:xfrm>
            <a:off x="936943" y="4373054"/>
            <a:ext cx="9775433" cy="461665"/>
          </a:xfrm>
          <a:prstGeom prst="rect">
            <a:avLst/>
          </a:prstGeom>
          <a:noFill/>
        </p:spPr>
        <p:txBody>
          <a:bodyPr wrap="none" rtlCol="0">
            <a:spAutoFit/>
          </a:bodyPr>
          <a:lstStyle/>
          <a:p>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快中子十分适合大部件的透射成像，小型移动中子源可应用在考古现场</a:t>
            </a:r>
          </a:p>
        </p:txBody>
      </p:sp>
      <p:sp>
        <p:nvSpPr>
          <p:cNvPr id="13" name="内容占位符 13">
            <a:extLst>
              <a:ext uri="{FF2B5EF4-FFF2-40B4-BE49-F238E27FC236}">
                <a16:creationId xmlns:a16="http://schemas.microsoft.com/office/drawing/2014/main" id="{F12D79A5-E261-4912-882D-1EA3564ED9DD}"/>
              </a:ext>
            </a:extLst>
          </p:cNvPr>
          <p:cNvSpPr txBox="1">
            <a:spLocks/>
          </p:cNvSpPr>
          <p:nvPr/>
        </p:nvSpPr>
        <p:spPr>
          <a:xfrm>
            <a:off x="332164" y="5258086"/>
            <a:ext cx="2687081" cy="5760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b="1" kern="0" dirty="0">
                <a:solidFill>
                  <a:srgbClr val="1679BA"/>
                </a:solidFill>
                <a:latin typeface="Times New Roman" panose="02020603050405020304" pitchFamily="18" charset="0"/>
                <a:ea typeface="宋体" panose="02010600030101010101" pitchFamily="2" charset="-122"/>
                <a:cs typeface="Times New Roman" panose="02020603050405020304" pitchFamily="18" charset="0"/>
              </a:rPr>
              <a:t>近年合作开展的考古类实验还包括：</a:t>
            </a:r>
            <a:endParaRPr lang="en-US" altLang="zh-CN" sz="2400" b="1" kern="0" dirty="0">
              <a:solidFill>
                <a:srgbClr val="1679BA"/>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nvGraphicFramePr>
        <p:xfrm>
          <a:off x="3243533" y="4934990"/>
          <a:ext cx="8695425" cy="1798320"/>
        </p:xfrm>
        <a:graphic>
          <a:graphicData uri="http://schemas.openxmlformats.org/drawingml/2006/table">
            <a:tbl>
              <a:tblPr firstRow="1" bandRow="1">
                <a:tableStyleId>{9D7B26C5-4107-4FEC-AEDC-1716B250A1EF}</a:tableStyleId>
              </a:tblPr>
              <a:tblGrid>
                <a:gridCol w="665772">
                  <a:extLst>
                    <a:ext uri="{9D8B030D-6E8A-4147-A177-3AD203B41FA5}">
                      <a16:colId xmlns:a16="http://schemas.microsoft.com/office/drawing/2014/main" val="20000"/>
                    </a:ext>
                  </a:extLst>
                </a:gridCol>
                <a:gridCol w="5381343">
                  <a:extLst>
                    <a:ext uri="{9D8B030D-6E8A-4147-A177-3AD203B41FA5}">
                      <a16:colId xmlns:a16="http://schemas.microsoft.com/office/drawing/2014/main" val="20001"/>
                    </a:ext>
                  </a:extLst>
                </a:gridCol>
                <a:gridCol w="2648310">
                  <a:extLst>
                    <a:ext uri="{9D8B030D-6E8A-4147-A177-3AD203B41FA5}">
                      <a16:colId xmlns:a16="http://schemas.microsoft.com/office/drawing/2014/main" val="20002"/>
                    </a:ext>
                  </a:extLst>
                </a:gridCol>
              </a:tblGrid>
              <a:tr h="0">
                <a:tc>
                  <a:txBody>
                    <a:bodyPr/>
                    <a:lstStyle/>
                    <a:p>
                      <a:r>
                        <a:rPr lang="en-US" altLang="zh-CN" sz="1600" b="1" dirty="0">
                          <a:latin typeface="+mn-ea"/>
                          <a:ea typeface="+mn-ea"/>
                        </a:rPr>
                        <a:t>1</a:t>
                      </a:r>
                      <a:endParaRPr lang="zh-CN" altLang="en-US" sz="1600" b="1" dirty="0">
                        <a:latin typeface="+mn-ea"/>
                        <a:ea typeface="+mn-ea"/>
                      </a:endParaRPr>
                    </a:p>
                  </a:txBody>
                  <a:tcPr anchor="ctr" anchorCtr="1"/>
                </a:tc>
                <a:tc>
                  <a:txBody>
                    <a:bodyPr/>
                    <a:lstStyle/>
                    <a:p>
                      <a:r>
                        <a:rPr lang="zh-CN" altLang="en-US" sz="1800" b="1" dirty="0">
                          <a:latin typeface="+mn-ea"/>
                          <a:ea typeface="+mn-ea"/>
                        </a:rPr>
                        <a:t>金、银等较重核素考古学样品共振检出成像实验</a:t>
                      </a:r>
                    </a:p>
                  </a:txBody>
                  <a:tcPr anchor="ctr" anchorCtr="1"/>
                </a:tc>
                <a:tc>
                  <a:txBody>
                    <a:bodyPr/>
                    <a:lstStyle/>
                    <a:p>
                      <a:r>
                        <a:rPr lang="en-US" altLang="zh-CN" sz="1800" b="0" dirty="0">
                          <a:latin typeface="+mn-ea"/>
                          <a:ea typeface="+mn-ea"/>
                        </a:rPr>
                        <a:t>2020.6.25-2020.6.27</a:t>
                      </a:r>
                      <a:endParaRPr lang="zh-CN" altLang="en-US" sz="1800" b="0" dirty="0">
                        <a:latin typeface="+mn-ea"/>
                        <a:ea typeface="+mn-ea"/>
                      </a:endParaRPr>
                    </a:p>
                  </a:txBody>
                  <a:tcPr anchor="ctr" anchorCtr="1"/>
                </a:tc>
                <a:extLst>
                  <a:ext uri="{0D108BD9-81ED-4DB2-BD59-A6C34878D82A}">
                    <a16:rowId xmlns:a16="http://schemas.microsoft.com/office/drawing/2014/main" val="10000"/>
                  </a:ext>
                </a:extLst>
              </a:tr>
              <a:tr h="0">
                <a:tc>
                  <a:txBody>
                    <a:bodyPr/>
                    <a:lstStyle/>
                    <a:p>
                      <a:r>
                        <a:rPr lang="en-US" altLang="zh-CN" sz="1600" b="1" dirty="0">
                          <a:latin typeface="+mn-ea"/>
                          <a:ea typeface="+mn-ea"/>
                        </a:rPr>
                        <a:t>2</a:t>
                      </a:r>
                      <a:endParaRPr lang="zh-CN" altLang="en-US" sz="1600" b="1" dirty="0">
                        <a:latin typeface="+mn-ea"/>
                        <a:ea typeface="+mn-ea"/>
                      </a:endParaRPr>
                    </a:p>
                  </a:txBody>
                  <a:tcPr anchor="ctr" anchorCtr="1"/>
                </a:tc>
                <a:tc>
                  <a:txBody>
                    <a:bodyPr/>
                    <a:lstStyle/>
                    <a:p>
                      <a:r>
                        <a:rPr lang="zh-CN" altLang="en-US" sz="1800" b="1" dirty="0"/>
                        <a:t>方铅矿、自然铜和朱砂矿三种古矿石</a:t>
                      </a:r>
                      <a:r>
                        <a:rPr lang="zh-CN" altLang="en-US" sz="1800" b="1" kern="0" dirty="0">
                          <a:latin typeface="+mn-ea"/>
                        </a:rPr>
                        <a:t>内部结构成像</a:t>
                      </a:r>
                      <a:endParaRPr lang="zh-CN" altLang="en-US" sz="1800" b="1" dirty="0">
                        <a:latin typeface="+mn-ea"/>
                        <a:ea typeface="+mn-ea"/>
                      </a:endParaRPr>
                    </a:p>
                  </a:txBody>
                  <a:tcPr anchor="ctr" anchorCtr="1"/>
                </a:tc>
                <a:tc>
                  <a:txBody>
                    <a:bodyPr/>
                    <a:lstStyle/>
                    <a:p>
                      <a:r>
                        <a:rPr lang="en-US" altLang="zh-CN" sz="1800" b="0" dirty="0">
                          <a:latin typeface="+mn-ea"/>
                          <a:ea typeface="+mn-ea"/>
                        </a:rPr>
                        <a:t>2021.6.28-2021.7.02</a:t>
                      </a:r>
                      <a:endParaRPr lang="zh-CN" altLang="en-US" sz="1800" b="0" dirty="0">
                        <a:latin typeface="+mn-ea"/>
                        <a:ea typeface="+mn-ea"/>
                      </a:endParaRPr>
                    </a:p>
                  </a:txBody>
                  <a:tcPr anchor="ctr" anchorCtr="1"/>
                </a:tc>
                <a:extLst>
                  <a:ext uri="{0D108BD9-81ED-4DB2-BD59-A6C34878D82A}">
                    <a16:rowId xmlns:a16="http://schemas.microsoft.com/office/drawing/2014/main" val="10001"/>
                  </a:ext>
                </a:extLst>
              </a:tr>
              <a:tr h="0">
                <a:tc>
                  <a:txBody>
                    <a:bodyPr/>
                    <a:lstStyle/>
                    <a:p>
                      <a:r>
                        <a:rPr lang="en-US" altLang="zh-CN" sz="1600" b="1" dirty="0">
                          <a:latin typeface="+mn-ea"/>
                          <a:ea typeface="+mn-ea"/>
                        </a:rPr>
                        <a:t>3</a:t>
                      </a:r>
                      <a:endParaRPr lang="zh-CN" altLang="en-US" sz="1600" b="1" dirty="0">
                        <a:latin typeface="+mn-ea"/>
                        <a:ea typeface="+mn-ea"/>
                      </a:endParaRPr>
                    </a:p>
                  </a:txBody>
                  <a:tcPr anchor="ctr" anchorCtr="1"/>
                </a:tc>
                <a:tc>
                  <a:txBody>
                    <a:bodyPr/>
                    <a:lstStyle/>
                    <a:p>
                      <a:r>
                        <a:rPr lang="zh-CN" altLang="en-US" sz="1800" b="1" dirty="0">
                          <a:latin typeface="+mn-ea"/>
                          <a:ea typeface="+mn-ea"/>
                        </a:rPr>
                        <a:t>铜、铁等中重核素仿考古样品共振成像实验</a:t>
                      </a:r>
                    </a:p>
                  </a:txBody>
                  <a:tcPr anchor="ctr" anchorCtr="1"/>
                </a:tc>
                <a:tc>
                  <a:txBody>
                    <a:bodyPr/>
                    <a:lstStyle/>
                    <a:p>
                      <a:r>
                        <a:rPr lang="en-US" altLang="zh-CN" sz="1800" b="0" dirty="0">
                          <a:latin typeface="+mn-ea"/>
                          <a:ea typeface="+mn-ea"/>
                        </a:rPr>
                        <a:t>2021.11.15-2021.11.20</a:t>
                      </a:r>
                      <a:endParaRPr lang="zh-CN" altLang="en-US" sz="1800" b="0" dirty="0">
                        <a:latin typeface="+mn-ea"/>
                        <a:ea typeface="+mn-ea"/>
                      </a:endParaRPr>
                    </a:p>
                  </a:txBody>
                  <a:tcPr anchor="ctr" anchorCtr="1"/>
                </a:tc>
                <a:extLst>
                  <a:ext uri="{0D108BD9-81ED-4DB2-BD59-A6C34878D82A}">
                    <a16:rowId xmlns:a16="http://schemas.microsoft.com/office/drawing/2014/main" val="10002"/>
                  </a:ext>
                </a:extLst>
              </a:tr>
              <a:tr h="0">
                <a:tc>
                  <a:txBody>
                    <a:bodyPr/>
                    <a:lstStyle/>
                    <a:p>
                      <a:r>
                        <a:rPr lang="en-US" altLang="zh-CN" sz="1600" b="1" dirty="0">
                          <a:latin typeface="+mn-ea"/>
                          <a:ea typeface="+mn-ea"/>
                        </a:rPr>
                        <a:t>4</a:t>
                      </a:r>
                      <a:endParaRPr lang="zh-CN" altLang="en-US" sz="1600" b="1" dirty="0">
                        <a:latin typeface="+mn-ea"/>
                        <a:ea typeface="+mn-ea"/>
                      </a:endParaRPr>
                    </a:p>
                  </a:txBody>
                  <a:tcPr anchor="ctr" anchorCtr="1"/>
                </a:tc>
                <a:tc>
                  <a:txBody>
                    <a:bodyPr/>
                    <a:lstStyle/>
                    <a:p>
                      <a:r>
                        <a:rPr lang="zh-CN" altLang="en-US" sz="1800" b="1" dirty="0"/>
                        <a:t>钟乳石孔隙结构成像实验</a:t>
                      </a:r>
                      <a:endParaRPr lang="zh-CN" altLang="en-US" sz="1800" b="1" dirty="0">
                        <a:latin typeface="+mn-ea"/>
                        <a:ea typeface="+mn-ea"/>
                      </a:endParaRPr>
                    </a:p>
                  </a:txBody>
                  <a:tcPr anchor="ctr" anchorCtr="1"/>
                </a:tc>
                <a:tc>
                  <a:txBody>
                    <a:bodyPr/>
                    <a:lstStyle/>
                    <a:p>
                      <a:r>
                        <a:rPr lang="en-US" altLang="zh-CN" sz="1800" b="0" dirty="0">
                          <a:latin typeface="+mn-ea"/>
                          <a:ea typeface="+mn-ea"/>
                        </a:rPr>
                        <a:t>2022.1.12-2022.1.15</a:t>
                      </a:r>
                      <a:endParaRPr lang="zh-CN" altLang="en-US" sz="1800" b="0" dirty="0">
                        <a:latin typeface="+mn-ea"/>
                        <a:ea typeface="+mn-ea"/>
                      </a:endParaRPr>
                    </a:p>
                  </a:txBody>
                  <a:tcPr anchor="ctr" anchorCtr="1"/>
                </a:tc>
                <a:extLst>
                  <a:ext uri="{0D108BD9-81ED-4DB2-BD59-A6C34878D82A}">
                    <a16:rowId xmlns:a16="http://schemas.microsoft.com/office/drawing/2014/main" val="10003"/>
                  </a:ext>
                </a:extLst>
              </a:tr>
              <a:tr h="0">
                <a:tc>
                  <a:txBody>
                    <a:bodyPr/>
                    <a:lstStyle/>
                    <a:p>
                      <a:r>
                        <a:rPr lang="en-US" altLang="zh-CN" sz="1600" b="1" dirty="0">
                          <a:latin typeface="+mn-ea"/>
                          <a:ea typeface="+mn-ea"/>
                        </a:rPr>
                        <a:t>5</a:t>
                      </a:r>
                      <a:endParaRPr lang="zh-CN" altLang="en-US" sz="1600" b="1" dirty="0">
                        <a:latin typeface="+mn-ea"/>
                        <a:ea typeface="+mn-ea"/>
                      </a:endParaRPr>
                    </a:p>
                  </a:txBody>
                  <a:tcPr anchor="ctr" anchorCtr="1"/>
                </a:tc>
                <a:tc>
                  <a:txBody>
                    <a:bodyPr/>
                    <a:lstStyle/>
                    <a:p>
                      <a:r>
                        <a:rPr lang="zh-CN" altLang="en-US" sz="1600" b="1" dirty="0">
                          <a:latin typeface="+mn-ea"/>
                          <a:ea typeface="+mn-ea"/>
                        </a:rPr>
                        <a:t>金、银、铜、铁等核素样品的</a:t>
                      </a:r>
                      <a:r>
                        <a:rPr lang="en-US" altLang="zh-CN" sz="1600" b="1" dirty="0">
                          <a:latin typeface="+mn-ea"/>
                          <a:ea typeface="+mn-ea"/>
                        </a:rPr>
                        <a:t>MCP</a:t>
                      </a:r>
                      <a:r>
                        <a:rPr lang="zh-CN" altLang="en-US" sz="1600" b="1" dirty="0">
                          <a:latin typeface="+mn-ea"/>
                          <a:ea typeface="+mn-ea"/>
                        </a:rPr>
                        <a:t>共振成像实验</a:t>
                      </a:r>
                    </a:p>
                  </a:txBody>
                  <a:tcPr anchor="ctr" anchorCtr="1"/>
                </a:tc>
                <a:tc>
                  <a:txBody>
                    <a:bodyPr/>
                    <a:lstStyle/>
                    <a:p>
                      <a:r>
                        <a:rPr lang="en-US" altLang="zh-CN" sz="1600" b="0" dirty="0">
                          <a:latin typeface="+mn-ea"/>
                          <a:ea typeface="+mn-ea"/>
                        </a:rPr>
                        <a:t>2022.6.15.2022.6.21</a:t>
                      </a:r>
                      <a:endParaRPr lang="zh-CN" altLang="en-US" sz="1600" b="0" dirty="0">
                        <a:latin typeface="+mn-ea"/>
                        <a:ea typeface="+mn-ea"/>
                      </a:endParaRPr>
                    </a:p>
                  </a:txBody>
                  <a:tcPr anchor="ctr" anchorCtr="1"/>
                </a:tc>
                <a:extLst>
                  <a:ext uri="{0D108BD9-81ED-4DB2-BD59-A6C34878D82A}">
                    <a16:rowId xmlns:a16="http://schemas.microsoft.com/office/drawing/2014/main" val="10004"/>
                  </a:ext>
                </a:extLst>
              </a:tr>
            </a:tbl>
          </a:graphicData>
        </a:graphic>
      </p:graphicFrame>
      <p:sp>
        <p:nvSpPr>
          <p:cNvPr id="3" name="标题 2">
            <a:extLst>
              <a:ext uri="{FF2B5EF4-FFF2-40B4-BE49-F238E27FC236}">
                <a16:creationId xmlns:a16="http://schemas.microsoft.com/office/drawing/2014/main" id="{568830A0-091C-4F87-9CDF-BB248065F2F4}"/>
              </a:ext>
            </a:extLst>
          </p:cNvPr>
          <p:cNvSpPr>
            <a:spLocks noGrp="1"/>
          </p:cNvSpPr>
          <p:nvPr>
            <p:ph type="title"/>
          </p:nvPr>
        </p:nvSpPr>
        <p:spPr/>
        <p:txBody>
          <a:bodyPr>
            <a:norm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模拟考古套箱中子透射成像</a:t>
            </a:r>
            <a:br>
              <a:rPr lang="zh-CN" altLang="en-US" dirty="0">
                <a:latin typeface="Times New Roman" panose="02020603050405020304" pitchFamily="18" charset="0"/>
                <a:ea typeface="宋体" panose="02010600030101010101" pitchFamily="2" charset="-122"/>
                <a:cs typeface="Times New Roman" panose="02020603050405020304" pitchFamily="18" charset="0"/>
              </a:rPr>
            </a:b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页脚占位符 14">
            <a:extLst>
              <a:ext uri="{FF2B5EF4-FFF2-40B4-BE49-F238E27FC236}">
                <a16:creationId xmlns:a16="http://schemas.microsoft.com/office/drawing/2014/main" id="{D3AE9C31-9E26-03EE-ABC6-8CCDC3129D04}"/>
              </a:ext>
            </a:extLst>
          </p:cNvPr>
          <p:cNvSpPr>
            <a:spLocks noGrp="1"/>
          </p:cNvSpPr>
          <p:nvPr>
            <p:ph type="ftr" sz="quarter" idx="11"/>
          </p:nvPr>
        </p:nvSpPr>
        <p:spPr/>
        <p: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第二届“粤港澳”核物理论坛  广州  </a:t>
            </a:r>
            <a:r>
              <a:rPr lang="en-US" altLang="zh-CN">
                <a:latin typeface="Times New Roman" panose="02020603050405020304" pitchFamily="18" charset="0"/>
                <a:ea typeface="宋体" panose="02010600030101010101" pitchFamily="2" charset="-122"/>
                <a:cs typeface="Times New Roman" panose="02020603050405020304" pitchFamily="18" charset="0"/>
              </a:rPr>
              <a:t>2023</a:t>
            </a:r>
            <a:r>
              <a:rPr lang="zh-CN" altLang="en-US">
                <a:latin typeface="Times New Roman" panose="02020603050405020304" pitchFamily="18" charset="0"/>
                <a:ea typeface="宋体" panose="02010600030101010101" pitchFamily="2" charset="-122"/>
                <a:cs typeface="Times New Roman" panose="02020603050405020304" pitchFamily="18" charset="0"/>
              </a:rPr>
              <a:t>年</a:t>
            </a:r>
            <a:r>
              <a:rPr lang="en-US" altLang="zh-CN">
                <a:latin typeface="Times New Roman" panose="02020603050405020304" pitchFamily="18" charset="0"/>
                <a:ea typeface="宋体" panose="02010600030101010101" pitchFamily="2" charset="-122"/>
                <a:cs typeface="Times New Roman" panose="02020603050405020304" pitchFamily="18" charset="0"/>
              </a:rPr>
              <a:t>6</a:t>
            </a:r>
            <a:r>
              <a:rPr lang="zh-CN" altLang="en-US">
                <a:latin typeface="Times New Roman" panose="02020603050405020304" pitchFamily="18" charset="0"/>
                <a:ea typeface="宋体" panose="02010600030101010101" pitchFamily="2" charset="-122"/>
                <a:cs typeface="Times New Roman" panose="02020603050405020304" pitchFamily="18" charset="0"/>
              </a:rPr>
              <a:t>月</a:t>
            </a:r>
            <a:r>
              <a:rPr lang="en-US" altLang="zh-CN">
                <a:latin typeface="Times New Roman" panose="02020603050405020304" pitchFamily="18" charset="0"/>
                <a:ea typeface="宋体" panose="02010600030101010101" pitchFamily="2" charset="-122"/>
                <a:cs typeface="Times New Roman" panose="02020603050405020304" pitchFamily="18" charset="0"/>
              </a:rPr>
              <a:t>17-20</a:t>
            </a:r>
            <a:r>
              <a:rPr lang="zh-CN" altLang="en-US">
                <a:latin typeface="Times New Roman" panose="02020603050405020304" pitchFamily="18" charset="0"/>
                <a:ea typeface="宋体" panose="02010600030101010101" pitchFamily="2" charset="-122"/>
                <a:cs typeface="Times New Roman" panose="02020603050405020304" pitchFamily="18" charset="0"/>
              </a:rPr>
              <a:t>日</a:t>
            </a:r>
          </a:p>
        </p:txBody>
      </p:sp>
      <p:sp>
        <p:nvSpPr>
          <p:cNvPr id="16" name="灯片编号占位符 15">
            <a:extLst>
              <a:ext uri="{FF2B5EF4-FFF2-40B4-BE49-F238E27FC236}">
                <a16:creationId xmlns:a16="http://schemas.microsoft.com/office/drawing/2014/main" id="{1FEC2E46-3548-9BBF-B157-C0B2D4D22A25}"/>
              </a:ext>
            </a:extLst>
          </p:cNvPr>
          <p:cNvSpPr>
            <a:spLocks noGrp="1"/>
          </p:cNvSpPr>
          <p:nvPr>
            <p:ph type="sldNum" sz="quarter" idx="12"/>
          </p:nvPr>
        </p:nvSpPr>
        <p:spPr/>
        <p:txBody>
          <a:bodyPr/>
          <a:lstStyle/>
          <a:p>
            <a:fld id="{3E0BCE7E-9565-4515-9C4E-5B4E2AD8AE0F}" type="slidenum">
              <a:rPr lang="zh-CN" altLang="en-US" smtClean="0">
                <a:latin typeface="Times New Roman" panose="02020603050405020304" pitchFamily="18" charset="0"/>
                <a:ea typeface="宋体" panose="02010600030101010101" pitchFamily="2" charset="-122"/>
                <a:cs typeface="Times New Roman" panose="02020603050405020304" pitchFamily="18" charset="0"/>
              </a:rPr>
              <a:t>27</a:t>
            </a:fld>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960748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15215D-8F1F-0447-2F2B-FFA03BF7C27B}"/>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90D8052E-85B6-0008-EEB3-F282FBD11966}"/>
              </a:ext>
            </a:extLst>
          </p:cNvPr>
          <p:cNvSpPr>
            <a:spLocks noGrp="1"/>
          </p:cNvSpPr>
          <p:nvPr>
            <p:ph type="sldNum" sz="quarter" idx="12"/>
          </p:nvPr>
        </p:nvSpPr>
        <p:spPr/>
        <p:txBody>
          <a:bodyPr/>
          <a:lstStyle/>
          <a:p>
            <a:fld id="{8502C05D-6918-4451-A731-BC78C4B4E50B}" type="slidenum">
              <a:rPr lang="zh-CN" altLang="en-US" smtClean="0"/>
              <a:t>28</a:t>
            </a:fld>
            <a:endParaRPr lang="zh-CN" altLang="en-US"/>
          </a:p>
        </p:txBody>
      </p:sp>
      <p:sp>
        <p:nvSpPr>
          <p:cNvPr id="7" name="矩形 6">
            <a:extLst>
              <a:ext uri="{FF2B5EF4-FFF2-40B4-BE49-F238E27FC236}">
                <a16:creationId xmlns:a16="http://schemas.microsoft.com/office/drawing/2014/main" id="{53830A5F-0C99-F304-67D6-4049EDC90038}"/>
              </a:ext>
            </a:extLst>
          </p:cNvPr>
          <p:cNvSpPr/>
          <p:nvPr/>
        </p:nvSpPr>
        <p:spPr>
          <a:xfrm>
            <a:off x="5311181" y="2967335"/>
            <a:ext cx="1569660" cy="923330"/>
          </a:xfrm>
          <a:prstGeom prst="rect">
            <a:avLst/>
          </a:prstGeom>
          <a:noFill/>
        </p:spPr>
        <p:txBody>
          <a:bodyPr wrap="non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展望</a:t>
            </a:r>
            <a:endParaRPr lang="zh-CN" altLang="en-US" sz="5400" b="0" cap="none" spc="0" dirty="0">
              <a:ln w="0"/>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endParaRPr>
          </a:p>
        </p:txBody>
      </p:sp>
      <p:sp>
        <p:nvSpPr>
          <p:cNvPr id="10" name="矩形 9">
            <a:extLst>
              <a:ext uri="{FF2B5EF4-FFF2-40B4-BE49-F238E27FC236}">
                <a16:creationId xmlns:a16="http://schemas.microsoft.com/office/drawing/2014/main" id="{078DB939-F4CA-523D-8404-DF0579910418}"/>
              </a:ext>
            </a:extLst>
          </p:cNvPr>
          <p:cNvSpPr/>
          <p:nvPr/>
        </p:nvSpPr>
        <p:spPr>
          <a:xfrm>
            <a:off x="4884777" y="3700377"/>
            <a:ext cx="2422458" cy="923330"/>
          </a:xfrm>
          <a:prstGeom prst="rect">
            <a:avLst/>
          </a:prstGeom>
          <a:noFill/>
        </p:spPr>
        <p:txBody>
          <a:bodyPr wrap="none" lIns="91440" tIns="45720" rIns="91440" bIns="45720">
            <a:spAutoFit/>
          </a:bodyPr>
          <a:lstStyle/>
          <a:p>
            <a:pPr algn="ctr"/>
            <a:r>
              <a:rPr lang="en-US" altLang="zh-CN" sz="5400" b="0" cap="none" spc="0" dirty="0">
                <a:ln w="0"/>
                <a:gradFill>
                  <a:gsLst>
                    <a:gs pos="21000">
                      <a:srgbClr val="53575C"/>
                    </a:gs>
                    <a:gs pos="88000">
                      <a:srgbClr val="C5C7CA"/>
                    </a:gs>
                  </a:gsLst>
                  <a:lin ang="5400000"/>
                </a:gradFill>
                <a:effectLst/>
                <a:latin typeface="Bradley Hand ITC" panose="03070402050302030203" pitchFamily="66" charset="0"/>
              </a:rPr>
              <a:t>prospect</a:t>
            </a:r>
            <a:endParaRPr lang="zh-CN" altLang="en-US" sz="5400" b="0" cap="none" spc="0" dirty="0">
              <a:ln w="0"/>
              <a:gradFill>
                <a:gsLst>
                  <a:gs pos="21000">
                    <a:srgbClr val="53575C"/>
                  </a:gs>
                  <a:gs pos="88000">
                    <a:srgbClr val="C5C7CA"/>
                  </a:gs>
                </a:gsLst>
                <a:lin ang="5400000"/>
              </a:gradFill>
              <a:effectLst/>
              <a:latin typeface="Bradley Hand ITC" panose="03070402050302030203" pitchFamily="66" charset="0"/>
            </a:endParaRPr>
          </a:p>
        </p:txBody>
      </p:sp>
    </p:spTree>
    <p:extLst>
      <p:ext uri="{BB962C8B-B14F-4D97-AF65-F5344CB8AC3E}">
        <p14:creationId xmlns:p14="http://schemas.microsoft.com/office/powerpoint/2010/main" val="4167181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6BDF9-6432-B29C-3B55-D0596DD95BC7}"/>
              </a:ext>
            </a:extLst>
          </p:cNvPr>
          <p:cNvSpPr>
            <a:spLocks noGrp="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核天体物理相关研究</a:t>
            </a:r>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(n, x) </a:t>
            </a:r>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反应</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内容占位符 5">
            <a:extLst>
              <a:ext uri="{FF2B5EF4-FFF2-40B4-BE49-F238E27FC236}">
                <a16:creationId xmlns:a16="http://schemas.microsoft.com/office/drawing/2014/main" id="{95B718B2-A8FB-B51E-F4CD-72DF034DC5E7}"/>
              </a:ext>
            </a:extLst>
          </p:cNvPr>
          <p:cNvSpPr>
            <a:spLocks noGrp="1"/>
          </p:cNvSpPr>
          <p:nvPr>
            <p:ph idx="1"/>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反应截面小（</a:t>
            </a:r>
            <a:r>
              <a:rPr lang="en-US" altLang="zh-CN" dirty="0">
                <a:latin typeface="Times New Roman" panose="02020603050405020304" pitchFamily="18" charset="0"/>
                <a:ea typeface="宋体" panose="02010600030101010101" pitchFamily="2" charset="-122"/>
                <a:cs typeface="Times New Roman" panose="02020603050405020304" pitchFamily="18" charset="0"/>
              </a:rPr>
              <a:t>mb-</a:t>
            </a:r>
            <a:r>
              <a:rPr lang="el-GR" altLang="zh-CN" dirty="0">
                <a:latin typeface="Times New Roman" panose="02020603050405020304" pitchFamily="18" charset="0"/>
                <a:ea typeface="宋体" panose="02010600030101010101" pitchFamily="2" charset="-122"/>
                <a:cs typeface="Times New Roman" panose="02020603050405020304" pitchFamily="18" charset="0"/>
              </a:rPr>
              <a:t>μ</a:t>
            </a:r>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重要的天体截面靶制备困难，或具有放射性</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对中子能量需求</a:t>
            </a:r>
            <a:r>
              <a:rPr lang="en-US" altLang="zh-CN" dirty="0">
                <a:latin typeface="Times New Roman" panose="02020603050405020304" pitchFamily="18" charset="0"/>
                <a:ea typeface="宋体" panose="02010600030101010101" pitchFamily="2" charset="-122"/>
                <a:cs typeface="Times New Roman" panose="02020603050405020304" pitchFamily="18" charset="0"/>
              </a:rPr>
              <a:t>1-300 keV</a:t>
            </a:r>
          </a:p>
          <a:p>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对中子源的要求：在共振区具有高通量</a:t>
            </a:r>
          </a:p>
        </p:txBody>
      </p:sp>
      <p:sp>
        <p:nvSpPr>
          <p:cNvPr id="4" name="文本框 3">
            <a:extLst>
              <a:ext uri="{FF2B5EF4-FFF2-40B4-BE49-F238E27FC236}">
                <a16:creationId xmlns:a16="http://schemas.microsoft.com/office/drawing/2014/main" id="{DA0635B4-CB92-B0F8-5DAC-49440F53D73C}"/>
              </a:ext>
            </a:extLst>
          </p:cNvPr>
          <p:cNvSpPr txBox="1"/>
          <p:nvPr/>
        </p:nvSpPr>
        <p:spPr>
          <a:xfrm>
            <a:off x="4840862" y="6173982"/>
            <a:ext cx="7594977"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Nuclear Instruments and Methods in Physics Research A 460 (2001) 352-361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F79A54CF-D619-377A-4EC0-59E21B297ECD}"/>
              </a:ext>
            </a:extLst>
          </p:cNvPr>
          <p:cNvPicPr>
            <a:picLocks noChangeAspect="1"/>
          </p:cNvPicPr>
          <p:nvPr/>
        </p:nvPicPr>
        <p:blipFill>
          <a:blip r:embed="rId3"/>
          <a:stretch>
            <a:fillRect/>
          </a:stretch>
        </p:blipFill>
        <p:spPr>
          <a:xfrm>
            <a:off x="4967928" y="3501829"/>
            <a:ext cx="6769774" cy="2654814"/>
          </a:xfrm>
          <a:prstGeom prst="rect">
            <a:avLst/>
          </a:prstGeom>
        </p:spPr>
      </p:pic>
      <p:pic>
        <p:nvPicPr>
          <p:cNvPr id="3" name="图片 2">
            <a:extLst>
              <a:ext uri="{FF2B5EF4-FFF2-40B4-BE49-F238E27FC236}">
                <a16:creationId xmlns:a16="http://schemas.microsoft.com/office/drawing/2014/main" id="{662C4765-62EA-5B39-D829-67F5B73DEBFC}"/>
              </a:ext>
            </a:extLst>
          </p:cNvPr>
          <p:cNvPicPr>
            <a:picLocks noChangeAspect="1"/>
          </p:cNvPicPr>
          <p:nvPr/>
        </p:nvPicPr>
        <p:blipFill>
          <a:blip r:embed="rId4"/>
          <a:stretch>
            <a:fillRect/>
          </a:stretch>
        </p:blipFill>
        <p:spPr>
          <a:xfrm rot="21065478">
            <a:off x="647837" y="3554567"/>
            <a:ext cx="1803491" cy="2333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1353211D-4D66-7D1C-B680-F792959F9BA4}"/>
              </a:ext>
            </a:extLst>
          </p:cNvPr>
          <p:cNvPicPr>
            <a:picLocks noChangeAspect="1"/>
          </p:cNvPicPr>
          <p:nvPr/>
        </p:nvPicPr>
        <p:blipFill>
          <a:blip r:embed="rId5"/>
          <a:stretch>
            <a:fillRect/>
          </a:stretch>
        </p:blipFill>
        <p:spPr>
          <a:xfrm rot="623793">
            <a:off x="2376705" y="3508373"/>
            <a:ext cx="1878954" cy="24263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a:extLst>
              <a:ext uri="{FF2B5EF4-FFF2-40B4-BE49-F238E27FC236}">
                <a16:creationId xmlns:a16="http://schemas.microsoft.com/office/drawing/2014/main" id="{65209E9B-4015-1049-7971-B4C084AC9418}"/>
              </a:ext>
            </a:extLst>
          </p:cNvPr>
          <p:cNvSpPr txBox="1"/>
          <p:nvPr/>
        </p:nvSpPr>
        <p:spPr>
          <a:xfrm>
            <a:off x="0" y="6122906"/>
            <a:ext cx="4850918" cy="646331"/>
          </a:xfrm>
          <a:prstGeom prst="rect">
            <a:avLst/>
          </a:prstGeom>
          <a:noFill/>
        </p:spPr>
        <p:txBody>
          <a:bodyPr wrap="square" rtlCol="0">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n_TOF</a:t>
            </a:r>
            <a:r>
              <a:rPr lang="zh-CN" altLang="en-US" dirty="0">
                <a:latin typeface="Times New Roman" panose="02020603050405020304" pitchFamily="18" charset="0"/>
                <a:ea typeface="宋体" panose="02010600030101010101" pitchFamily="2" charset="-122"/>
                <a:cs typeface="Times New Roman" panose="02020603050405020304" pitchFamily="18" charset="0"/>
              </a:rPr>
              <a:t>唯二的两篇</a:t>
            </a:r>
            <a:r>
              <a:rPr lang="en-US" altLang="zh-CN" dirty="0">
                <a:latin typeface="Times New Roman" panose="02020603050405020304" pitchFamily="18" charset="0"/>
                <a:ea typeface="宋体" panose="02010600030101010101" pitchFamily="2" charset="-122"/>
                <a:cs typeface="Times New Roman" panose="02020603050405020304" pitchFamily="18" charset="0"/>
              </a:rPr>
              <a:t>PRL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均于高通量的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EAR2</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终端开展</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rPr>
              <a:t>7</a:t>
            </a:r>
            <a:r>
              <a:rPr lang="en-US" altLang="zh-CN" dirty="0">
                <a:latin typeface="Times New Roman" panose="02020603050405020304" pitchFamily="18" charset="0"/>
                <a:ea typeface="宋体" panose="02010600030101010101" pitchFamily="2" charset="-122"/>
                <a:cs typeface="Times New Roman" panose="02020603050405020304" pitchFamily="18" charset="0"/>
              </a:rPr>
              <a:t>Be(</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rPr>
              <a:t>7</a:t>
            </a:r>
            <a:r>
              <a:rPr lang="en-US" altLang="zh-CN" dirty="0">
                <a:latin typeface="Times New Roman" panose="02020603050405020304" pitchFamily="18" charset="0"/>
                <a:ea typeface="宋体" panose="02010600030101010101" pitchFamily="2" charset="-122"/>
                <a:cs typeface="Times New Roman" panose="02020603050405020304" pitchFamily="18" charset="0"/>
              </a:rPr>
              <a:t>Be(n,</a:t>
            </a:r>
            <a:r>
              <a:rPr lang="el-GR" altLang="zh-CN" dirty="0">
                <a:latin typeface="Times New Roman" panose="02020603050405020304" pitchFamily="18" charset="0"/>
                <a:ea typeface="宋体" panose="02010600030101010101" pitchFamily="2" charset="-122"/>
                <a:cs typeface="Times New Roman" panose="02020603050405020304" pitchFamily="18" charset="0"/>
              </a:rPr>
              <a:t>α</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，解释</a:t>
            </a:r>
            <a:r>
              <a:rPr lang="en-US" altLang="zh-CN" baseline="30000" dirty="0">
                <a:latin typeface="Times New Roman" panose="02020603050405020304" pitchFamily="18" charset="0"/>
                <a:ea typeface="宋体" panose="02010600030101010101" pitchFamily="2" charset="-122"/>
                <a:cs typeface="Times New Roman" panose="02020603050405020304" pitchFamily="18" charset="0"/>
              </a:rPr>
              <a:t>7</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含量异常问题</a:t>
            </a:r>
          </a:p>
        </p:txBody>
      </p:sp>
      <p:pic>
        <p:nvPicPr>
          <p:cNvPr id="9" name="图片 8">
            <a:extLst>
              <a:ext uri="{FF2B5EF4-FFF2-40B4-BE49-F238E27FC236}">
                <a16:creationId xmlns:a16="http://schemas.microsoft.com/office/drawing/2014/main" id="{D80EB0AD-8133-5730-CE0C-42CBBAC7AA38}"/>
              </a:ext>
            </a:extLst>
          </p:cNvPr>
          <p:cNvPicPr>
            <a:picLocks noChangeAspect="1"/>
          </p:cNvPicPr>
          <p:nvPr/>
        </p:nvPicPr>
        <p:blipFill>
          <a:blip r:embed="rId6"/>
          <a:stretch>
            <a:fillRect/>
          </a:stretch>
        </p:blipFill>
        <p:spPr>
          <a:xfrm>
            <a:off x="7019310" y="69780"/>
            <a:ext cx="3712290" cy="2400428"/>
          </a:xfrm>
          <a:prstGeom prst="rect">
            <a:avLst/>
          </a:prstGeom>
        </p:spPr>
      </p:pic>
      <p:graphicFrame>
        <p:nvGraphicFramePr>
          <p:cNvPr id="11" name="表格 10">
            <a:extLst>
              <a:ext uri="{FF2B5EF4-FFF2-40B4-BE49-F238E27FC236}">
                <a16:creationId xmlns:a16="http://schemas.microsoft.com/office/drawing/2014/main" id="{9CA9F318-B68C-91E1-8CB6-1BF3838A4951}"/>
              </a:ext>
            </a:extLst>
          </p:cNvPr>
          <p:cNvGraphicFramePr>
            <a:graphicFrameLocks noGrp="1"/>
          </p:cNvGraphicFramePr>
          <p:nvPr/>
        </p:nvGraphicFramePr>
        <p:xfrm>
          <a:off x="6313403" y="2478582"/>
          <a:ext cx="5283174" cy="914400"/>
        </p:xfrm>
        <a:graphic>
          <a:graphicData uri="http://schemas.openxmlformats.org/drawingml/2006/table">
            <a:tbl>
              <a:tblPr firstRow="1" bandRow="1">
                <a:tableStyleId>{EB344D84-9AFB-497E-A393-DC336BA19D2E}</a:tableStyleId>
              </a:tblPr>
              <a:tblGrid>
                <a:gridCol w="1761058">
                  <a:extLst>
                    <a:ext uri="{9D8B030D-6E8A-4147-A177-3AD203B41FA5}">
                      <a16:colId xmlns:a16="http://schemas.microsoft.com/office/drawing/2014/main" val="2996430013"/>
                    </a:ext>
                  </a:extLst>
                </a:gridCol>
                <a:gridCol w="1761058">
                  <a:extLst>
                    <a:ext uri="{9D8B030D-6E8A-4147-A177-3AD203B41FA5}">
                      <a16:colId xmlns:a16="http://schemas.microsoft.com/office/drawing/2014/main" val="2948005638"/>
                    </a:ext>
                  </a:extLst>
                </a:gridCol>
                <a:gridCol w="1761058">
                  <a:extLst>
                    <a:ext uri="{9D8B030D-6E8A-4147-A177-3AD203B41FA5}">
                      <a16:colId xmlns:a16="http://schemas.microsoft.com/office/drawing/2014/main" val="1301059070"/>
                    </a:ext>
                  </a:extLst>
                </a:gridCol>
              </a:tblGrid>
              <a:tr h="244751">
                <a:tc>
                  <a:txBody>
                    <a:bodyPr/>
                    <a:lstStyle/>
                    <a:p>
                      <a:pPr algn="ctr"/>
                      <a:endParaRPr lang="zh-CN" altLang="en-US" sz="1400" b="0" dirty="0">
                        <a:solidFill>
                          <a:schemeClr val="tx1"/>
                        </a:solidFill>
                        <a:latin typeface="Arial" panose="020B0604020202020204" pitchFamily="34" charset="0"/>
                        <a:cs typeface="Arial" panose="020B0604020202020204" pitchFamily="34" charset="0"/>
                      </a:endParaRPr>
                    </a:p>
                  </a:txBody>
                  <a:tcPr/>
                </a:tc>
                <a:tc>
                  <a:txBody>
                    <a:bodyPr/>
                    <a:lstStyle/>
                    <a:p>
                      <a:pPr algn="ctr"/>
                      <a:r>
                        <a:rPr lang="en-US" altLang="zh-CN" sz="1400" b="0" dirty="0" err="1">
                          <a:solidFill>
                            <a:schemeClr val="tx1"/>
                          </a:solidFill>
                          <a:latin typeface="Arial" panose="020B0604020202020204" pitchFamily="34" charset="0"/>
                          <a:cs typeface="Arial" panose="020B0604020202020204" pitchFamily="34" charset="0"/>
                        </a:rPr>
                        <a:t>n_TOF</a:t>
                      </a:r>
                      <a:endParaRPr lang="zh-CN" altLang="en-US" sz="1400" b="0" dirty="0">
                        <a:solidFill>
                          <a:schemeClr val="tx1"/>
                        </a:solidFill>
                        <a:latin typeface="Arial" panose="020B0604020202020204" pitchFamily="34" charset="0"/>
                        <a:cs typeface="Arial" panose="020B0604020202020204" pitchFamily="34" charset="0"/>
                      </a:endParaRPr>
                    </a:p>
                  </a:txBody>
                  <a:tcPr/>
                </a:tc>
                <a:tc>
                  <a:txBody>
                    <a:bodyPr/>
                    <a:lstStyle/>
                    <a:p>
                      <a:pPr algn="ctr"/>
                      <a:r>
                        <a:rPr lang="en-US" altLang="zh-CN" sz="1400" b="0" dirty="0">
                          <a:solidFill>
                            <a:schemeClr val="tx1"/>
                          </a:solidFill>
                          <a:latin typeface="Arial" panose="020B0604020202020204" pitchFamily="34" charset="0"/>
                          <a:cs typeface="Arial" panose="020B0604020202020204" pitchFamily="34" charset="0"/>
                        </a:rPr>
                        <a:t>Back-n</a:t>
                      </a:r>
                      <a:endParaRPr lang="zh-CN" altLang="en-US" sz="14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60706886"/>
                  </a:ext>
                </a:extLst>
              </a:tr>
              <a:tr h="244751">
                <a:tc>
                  <a:txBody>
                    <a:bodyPr/>
                    <a:lstStyle/>
                    <a:p>
                      <a:pPr algn="ctr"/>
                      <a:r>
                        <a:rPr lang="zh-CN" altLang="en-US" sz="1400" b="0" dirty="0">
                          <a:solidFill>
                            <a:schemeClr val="tx1"/>
                          </a:solidFill>
                          <a:latin typeface="Arial" panose="020B0604020202020204" pitchFamily="34" charset="0"/>
                          <a:cs typeface="Arial" panose="020B0604020202020204" pitchFamily="34" charset="0"/>
                        </a:rPr>
                        <a:t>能量范围</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latin typeface="Arial" panose="020B0604020202020204" pitchFamily="34" charset="0"/>
                          <a:cs typeface="Arial" panose="020B0604020202020204" pitchFamily="34" charset="0"/>
                        </a:rPr>
                        <a:t>2</a:t>
                      </a:r>
                      <a:r>
                        <a:rPr lang="en-US" altLang="zh-CN" sz="1400" b="0" baseline="0" dirty="0">
                          <a:solidFill>
                            <a:schemeClr val="tx1"/>
                          </a:solidFill>
                          <a:latin typeface="Arial" panose="020B0604020202020204" pitchFamily="34" charset="0"/>
                          <a:cs typeface="Arial" panose="020B0604020202020204" pitchFamily="34" charset="0"/>
                        </a:rPr>
                        <a:t> </a:t>
                      </a:r>
                      <a:r>
                        <a:rPr lang="en-US" altLang="zh-CN" sz="1400" b="0" baseline="0" dirty="0" err="1">
                          <a:solidFill>
                            <a:schemeClr val="tx1"/>
                          </a:solidFill>
                          <a:latin typeface="Arial" panose="020B0604020202020204" pitchFamily="34" charset="0"/>
                          <a:cs typeface="Arial" panose="020B0604020202020204" pitchFamily="34" charset="0"/>
                        </a:rPr>
                        <a:t>meV</a:t>
                      </a:r>
                      <a:r>
                        <a:rPr lang="en-US" altLang="zh-CN" sz="1400" b="0" baseline="0" dirty="0">
                          <a:solidFill>
                            <a:schemeClr val="tx1"/>
                          </a:solidFill>
                          <a:latin typeface="Arial" panose="020B0604020202020204" pitchFamily="34" charset="0"/>
                          <a:cs typeface="Arial" panose="020B0604020202020204" pitchFamily="34" charset="0"/>
                        </a:rPr>
                        <a:t> – 1 GeV</a:t>
                      </a:r>
                      <a:endParaRPr lang="zh-CN" altLang="en-US" sz="1400" b="0" dirty="0">
                        <a:solidFill>
                          <a:schemeClr val="tx1"/>
                        </a:solidFill>
                        <a:latin typeface="Arial" panose="020B0604020202020204" pitchFamily="34" charset="0"/>
                        <a:cs typeface="Arial" panose="020B0604020202020204" pitchFamily="34" charset="0"/>
                      </a:endParaRPr>
                    </a:p>
                  </a:txBody>
                  <a:tcPr/>
                </a:tc>
                <a:tc>
                  <a:txBody>
                    <a:bodyPr/>
                    <a:lstStyle/>
                    <a:p>
                      <a:pPr algn="ctr"/>
                      <a:r>
                        <a:rPr lang="en-US" altLang="zh-CN" sz="1400" b="0" dirty="0">
                          <a:solidFill>
                            <a:schemeClr val="tx1"/>
                          </a:solidFill>
                          <a:latin typeface="Arial" panose="020B0604020202020204" pitchFamily="34" charset="0"/>
                          <a:cs typeface="Arial" panose="020B0604020202020204" pitchFamily="34" charset="0"/>
                        </a:rPr>
                        <a:t>0.3 eV- 300</a:t>
                      </a:r>
                      <a:r>
                        <a:rPr lang="en-US" altLang="zh-CN" sz="1400" b="0" baseline="0" dirty="0">
                          <a:solidFill>
                            <a:schemeClr val="tx1"/>
                          </a:solidFill>
                          <a:latin typeface="Arial" panose="020B0604020202020204" pitchFamily="34" charset="0"/>
                          <a:cs typeface="Arial" panose="020B0604020202020204" pitchFamily="34" charset="0"/>
                        </a:rPr>
                        <a:t> MeV</a:t>
                      </a:r>
                      <a:endParaRPr lang="zh-CN" altLang="en-US" sz="14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58500356"/>
                  </a:ext>
                </a:extLst>
              </a:tr>
              <a:tr h="244751">
                <a:tc>
                  <a:txBody>
                    <a:bodyPr/>
                    <a:lstStyle/>
                    <a:p>
                      <a:pPr algn="ctr"/>
                      <a:r>
                        <a:rPr lang="zh-CN" altLang="en-US" sz="1400" b="0" dirty="0">
                          <a:solidFill>
                            <a:schemeClr val="tx1"/>
                          </a:solidFill>
                          <a:latin typeface="Arial" panose="020B0604020202020204" pitchFamily="34" charset="0"/>
                          <a:cs typeface="Arial" panose="020B0604020202020204" pitchFamily="34" charset="0"/>
                        </a:rPr>
                        <a:t>面积积分通量</a:t>
                      </a:r>
                      <a:r>
                        <a:rPr lang="en-US" altLang="zh-CN" sz="1400" b="0" dirty="0">
                          <a:solidFill>
                            <a:schemeClr val="tx1"/>
                          </a:solidFill>
                          <a:latin typeface="Arial" panose="020B0604020202020204" pitchFamily="34" charset="0"/>
                          <a:cs typeface="Arial" panose="020B0604020202020204" pitchFamily="34" charset="0"/>
                        </a:rPr>
                        <a:t>(n/s)</a:t>
                      </a:r>
                      <a:endParaRPr lang="zh-CN" altLang="en-US" sz="1400" b="0" dirty="0">
                        <a:solidFill>
                          <a:schemeClr val="tx1"/>
                        </a:solidFill>
                        <a:latin typeface="Arial" panose="020B0604020202020204" pitchFamily="34" charset="0"/>
                        <a:cs typeface="Arial" panose="020B0604020202020204" pitchFamily="34" charset="0"/>
                      </a:endParaRPr>
                    </a:p>
                  </a:txBody>
                  <a:tcPr>
                    <a:solidFill>
                      <a:schemeClr val="bg2">
                        <a:lumMod val="10000"/>
                        <a:lumOff val="90000"/>
                      </a:schemeClr>
                    </a:solidFill>
                  </a:tcPr>
                </a:tc>
                <a:tc>
                  <a:txBody>
                    <a:bodyPr/>
                    <a:lstStyle/>
                    <a:p>
                      <a:pPr algn="ctr"/>
                      <a:r>
                        <a:rPr lang="en-US" altLang="zh-CN" sz="1400" b="0" dirty="0">
                          <a:solidFill>
                            <a:schemeClr val="tx1"/>
                          </a:solidFill>
                          <a:latin typeface="Arial" panose="020B0604020202020204" pitchFamily="34" charset="0"/>
                          <a:cs typeface="Arial" panose="020B0604020202020204" pitchFamily="34" charset="0"/>
                        </a:rPr>
                        <a:t>1.89 × 10</a:t>
                      </a:r>
                      <a:r>
                        <a:rPr lang="en-US" altLang="zh-CN" sz="1400" b="0" baseline="30000" dirty="0">
                          <a:solidFill>
                            <a:schemeClr val="tx1"/>
                          </a:solidFill>
                          <a:latin typeface="Arial" panose="020B0604020202020204" pitchFamily="34" charset="0"/>
                          <a:cs typeface="Arial" panose="020B0604020202020204" pitchFamily="34" charset="0"/>
                        </a:rPr>
                        <a:t>7</a:t>
                      </a:r>
                      <a:endParaRPr lang="zh-CN" altLang="en-US" sz="1400" b="0" baseline="30000" dirty="0">
                        <a:solidFill>
                          <a:schemeClr val="tx1"/>
                        </a:solidFill>
                        <a:latin typeface="Arial" panose="020B0604020202020204" pitchFamily="34" charset="0"/>
                        <a:cs typeface="Arial" panose="020B0604020202020204" pitchFamily="34" charset="0"/>
                      </a:endParaRPr>
                    </a:p>
                  </a:txBody>
                  <a:tcPr>
                    <a:solidFill>
                      <a:schemeClr val="bg2">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latin typeface="Arial" panose="020B0604020202020204" pitchFamily="34" charset="0"/>
                          <a:cs typeface="Arial" panose="020B0604020202020204" pitchFamily="34" charset="0"/>
                        </a:rPr>
                        <a:t>3.66 × 10</a:t>
                      </a:r>
                      <a:r>
                        <a:rPr lang="en-US" altLang="zh-CN" sz="1400" b="0" baseline="30000" dirty="0">
                          <a:solidFill>
                            <a:schemeClr val="tx1"/>
                          </a:solidFill>
                          <a:latin typeface="Arial" panose="020B0604020202020204" pitchFamily="34" charset="0"/>
                          <a:cs typeface="Arial" panose="020B0604020202020204" pitchFamily="34" charset="0"/>
                        </a:rPr>
                        <a:t>8</a:t>
                      </a:r>
                      <a:endParaRPr lang="zh-CN" altLang="en-US" sz="1400" b="0" baseline="30000" dirty="0">
                        <a:solidFill>
                          <a:schemeClr val="tx1"/>
                        </a:solidFill>
                        <a:latin typeface="Arial" panose="020B0604020202020204" pitchFamily="34" charset="0"/>
                        <a:cs typeface="Arial" panose="020B0604020202020204" pitchFamily="34" charset="0"/>
                      </a:endParaRPr>
                    </a:p>
                  </a:txBody>
                  <a:tcPr>
                    <a:solidFill>
                      <a:schemeClr val="bg2">
                        <a:lumMod val="10000"/>
                        <a:lumOff val="90000"/>
                      </a:schemeClr>
                    </a:solidFill>
                  </a:tcPr>
                </a:tc>
                <a:extLst>
                  <a:ext uri="{0D108BD9-81ED-4DB2-BD59-A6C34878D82A}">
                    <a16:rowId xmlns:a16="http://schemas.microsoft.com/office/drawing/2014/main" val="2479939447"/>
                  </a:ext>
                </a:extLst>
              </a:tr>
            </a:tbl>
          </a:graphicData>
        </a:graphic>
      </p:graphicFrame>
      <p:sp>
        <p:nvSpPr>
          <p:cNvPr id="12" name="页脚占位符 11">
            <a:extLst>
              <a:ext uri="{FF2B5EF4-FFF2-40B4-BE49-F238E27FC236}">
                <a16:creationId xmlns:a16="http://schemas.microsoft.com/office/drawing/2014/main" id="{D47D7EFD-69C0-95E9-5EA9-150CAA826C39}"/>
              </a:ext>
            </a:extLst>
          </p:cNvPr>
          <p:cNvSpPr>
            <a:spLocks noGrp="1"/>
          </p:cNvSpPr>
          <p:nvPr>
            <p:ph type="ftr" sz="quarter" idx="11"/>
          </p:nvPr>
        </p:nvSpPr>
        <p:spPr/>
        <p: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第二届“粤港澳”核物理论坛  广州  </a:t>
            </a:r>
            <a:r>
              <a:rPr lang="en-US" altLang="zh-CN">
                <a:latin typeface="Times New Roman" panose="02020603050405020304" pitchFamily="18" charset="0"/>
                <a:ea typeface="宋体" panose="02010600030101010101" pitchFamily="2" charset="-122"/>
                <a:cs typeface="Times New Roman" panose="02020603050405020304" pitchFamily="18" charset="0"/>
              </a:rPr>
              <a:t>2023</a:t>
            </a:r>
            <a:r>
              <a:rPr lang="zh-CN" altLang="en-US">
                <a:latin typeface="Times New Roman" panose="02020603050405020304" pitchFamily="18" charset="0"/>
                <a:ea typeface="宋体" panose="02010600030101010101" pitchFamily="2" charset="-122"/>
                <a:cs typeface="Times New Roman" panose="02020603050405020304" pitchFamily="18" charset="0"/>
              </a:rPr>
              <a:t>年</a:t>
            </a:r>
            <a:r>
              <a:rPr lang="en-US" altLang="zh-CN">
                <a:latin typeface="Times New Roman" panose="02020603050405020304" pitchFamily="18" charset="0"/>
                <a:ea typeface="宋体" panose="02010600030101010101" pitchFamily="2" charset="-122"/>
                <a:cs typeface="Times New Roman" panose="02020603050405020304" pitchFamily="18" charset="0"/>
              </a:rPr>
              <a:t>6</a:t>
            </a:r>
            <a:r>
              <a:rPr lang="zh-CN" altLang="en-US">
                <a:latin typeface="Times New Roman" panose="02020603050405020304" pitchFamily="18" charset="0"/>
                <a:ea typeface="宋体" panose="02010600030101010101" pitchFamily="2" charset="-122"/>
                <a:cs typeface="Times New Roman" panose="02020603050405020304" pitchFamily="18" charset="0"/>
              </a:rPr>
              <a:t>月</a:t>
            </a:r>
            <a:r>
              <a:rPr lang="en-US" altLang="zh-CN">
                <a:latin typeface="Times New Roman" panose="02020603050405020304" pitchFamily="18" charset="0"/>
                <a:ea typeface="宋体" panose="02010600030101010101" pitchFamily="2" charset="-122"/>
                <a:cs typeface="Times New Roman" panose="02020603050405020304" pitchFamily="18" charset="0"/>
              </a:rPr>
              <a:t>17-20</a:t>
            </a:r>
            <a:r>
              <a:rPr lang="zh-CN" altLang="en-US">
                <a:latin typeface="Times New Roman" panose="02020603050405020304" pitchFamily="18" charset="0"/>
                <a:ea typeface="宋体" panose="02010600030101010101" pitchFamily="2" charset="-122"/>
                <a:cs typeface="Times New Roman" panose="02020603050405020304" pitchFamily="18" charset="0"/>
              </a:rPr>
              <a:t>日</a:t>
            </a:r>
          </a:p>
        </p:txBody>
      </p:sp>
      <p:sp>
        <p:nvSpPr>
          <p:cNvPr id="13" name="灯片编号占位符 12">
            <a:extLst>
              <a:ext uri="{FF2B5EF4-FFF2-40B4-BE49-F238E27FC236}">
                <a16:creationId xmlns:a16="http://schemas.microsoft.com/office/drawing/2014/main" id="{5034A852-3E0D-9CFF-34A7-983EAE5605E5}"/>
              </a:ext>
            </a:extLst>
          </p:cNvPr>
          <p:cNvSpPr>
            <a:spLocks noGrp="1"/>
          </p:cNvSpPr>
          <p:nvPr>
            <p:ph type="sldNum" sz="quarter" idx="12"/>
          </p:nvPr>
        </p:nvSpPr>
        <p:spPr/>
        <p:txBody>
          <a:bodyPr/>
          <a:lstStyle/>
          <a:p>
            <a:fld id="{3E0BCE7E-9565-4515-9C4E-5B4E2AD8AE0F}" type="slidenum">
              <a:rPr lang="zh-CN" altLang="en-US" smtClean="0">
                <a:latin typeface="Times New Roman" panose="02020603050405020304" pitchFamily="18" charset="0"/>
                <a:ea typeface="宋体" panose="02010600030101010101" pitchFamily="2" charset="-122"/>
                <a:cs typeface="Times New Roman" panose="02020603050405020304" pitchFamily="18" charset="0"/>
              </a:rPr>
              <a:t>29</a:t>
            </a:fld>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4477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0133E9F-E6E5-48D2-94CB-DB998400AF50}"/>
              </a:ext>
            </a:extLst>
          </p:cNvPr>
          <p:cNvSpPr>
            <a:spLocks noGrp="1"/>
          </p:cNvSpPr>
          <p:nvPr>
            <p:ph type="sldNum" sz="quarter" idx="12"/>
          </p:nvPr>
        </p:nvSpPr>
        <p:spPr/>
        <p:txBody>
          <a:bodyPr/>
          <a:lstStyle/>
          <a:p>
            <a:fld id="{3E0BCE7E-9565-4515-9C4E-5B4E2AD8AE0F}" type="slidenum">
              <a:rPr lang="zh-CN" altLang="en-US" smtClean="0"/>
              <a:t>3</a:t>
            </a:fld>
            <a:endParaRPr lang="zh-CN" altLang="en-US"/>
          </a:p>
        </p:txBody>
      </p:sp>
      <p:pic>
        <p:nvPicPr>
          <p:cNvPr id="6" name="图片 5">
            <a:extLst>
              <a:ext uri="{FF2B5EF4-FFF2-40B4-BE49-F238E27FC236}">
                <a16:creationId xmlns:a16="http://schemas.microsoft.com/office/drawing/2014/main" id="{34E3C052-08D1-4892-A029-38B23484A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917" y="15155"/>
            <a:ext cx="10246658" cy="6827690"/>
          </a:xfrm>
          <a:prstGeom prst="rect">
            <a:avLst/>
          </a:prstGeom>
        </p:spPr>
      </p:pic>
      <p:sp>
        <p:nvSpPr>
          <p:cNvPr id="8" name="对话气泡: 圆角矩形 7">
            <a:extLst>
              <a:ext uri="{FF2B5EF4-FFF2-40B4-BE49-F238E27FC236}">
                <a16:creationId xmlns:a16="http://schemas.microsoft.com/office/drawing/2014/main" id="{BBC6D2A6-6486-4B0A-898F-7DC2EE3ED866}"/>
              </a:ext>
            </a:extLst>
          </p:cNvPr>
          <p:cNvSpPr/>
          <p:nvPr/>
        </p:nvSpPr>
        <p:spPr>
          <a:xfrm>
            <a:off x="2756647" y="1084729"/>
            <a:ext cx="1752600" cy="869577"/>
          </a:xfrm>
          <a:prstGeom prst="wedgeRoundRectCallout">
            <a:avLst>
              <a:gd name="adj1" fmla="val -21601"/>
              <a:gd name="adj2" fmla="val 9393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深圳光明区</a:t>
            </a:r>
          </a:p>
        </p:txBody>
      </p:sp>
      <p:sp>
        <p:nvSpPr>
          <p:cNvPr id="9" name="对话气泡: 圆角矩形 8">
            <a:extLst>
              <a:ext uri="{FF2B5EF4-FFF2-40B4-BE49-F238E27FC236}">
                <a16:creationId xmlns:a16="http://schemas.microsoft.com/office/drawing/2014/main" id="{89C7493C-CA4D-470A-B854-5DA9CF2F2925}"/>
              </a:ext>
            </a:extLst>
          </p:cNvPr>
          <p:cNvSpPr/>
          <p:nvPr/>
        </p:nvSpPr>
        <p:spPr>
          <a:xfrm>
            <a:off x="3621741" y="3023880"/>
            <a:ext cx="1994647" cy="638202"/>
          </a:xfrm>
          <a:prstGeom prst="wedgeRoundRectCallout">
            <a:avLst>
              <a:gd name="adj1" fmla="val -21601"/>
              <a:gd name="adj2" fmla="val 9393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中国散裂中子源</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en-US" altLang="zh-C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CSNS</a:t>
            </a:r>
            <a:endParaRPr lang="zh-CN" alt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对话气泡: 圆角矩形 9">
            <a:extLst>
              <a:ext uri="{FF2B5EF4-FFF2-40B4-BE49-F238E27FC236}">
                <a16:creationId xmlns:a16="http://schemas.microsoft.com/office/drawing/2014/main" id="{7C545E0A-2EB1-4719-A4AD-372B59498476}"/>
              </a:ext>
            </a:extLst>
          </p:cNvPr>
          <p:cNvSpPr/>
          <p:nvPr/>
        </p:nvSpPr>
        <p:spPr>
          <a:xfrm>
            <a:off x="7346577" y="2907338"/>
            <a:ext cx="1994647" cy="638202"/>
          </a:xfrm>
          <a:prstGeom prst="wedgeRoundRectCallout">
            <a:avLst>
              <a:gd name="adj1" fmla="val -21601"/>
              <a:gd name="adj2" fmla="val 9393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南方光源平台</a:t>
            </a:r>
          </a:p>
        </p:txBody>
      </p:sp>
      <p:sp>
        <p:nvSpPr>
          <p:cNvPr id="11" name="对话气泡: 圆角矩形 10">
            <a:extLst>
              <a:ext uri="{FF2B5EF4-FFF2-40B4-BE49-F238E27FC236}">
                <a16:creationId xmlns:a16="http://schemas.microsoft.com/office/drawing/2014/main" id="{82AF5AE9-F4D7-4BDB-9B0E-06173B0F7367}"/>
              </a:ext>
            </a:extLst>
          </p:cNvPr>
          <p:cNvSpPr/>
          <p:nvPr/>
        </p:nvSpPr>
        <p:spPr>
          <a:xfrm>
            <a:off x="6427695" y="5560892"/>
            <a:ext cx="1994647" cy="638202"/>
          </a:xfrm>
          <a:prstGeom prst="wedgeRoundRectCallout">
            <a:avLst>
              <a:gd name="adj1" fmla="val -21601"/>
              <a:gd name="adj2" fmla="val 9393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东莞大朗水平村</a:t>
            </a:r>
          </a:p>
        </p:txBody>
      </p:sp>
      <p:sp>
        <p:nvSpPr>
          <p:cNvPr id="12" name="对话气泡: 圆角矩形 11">
            <a:extLst>
              <a:ext uri="{FF2B5EF4-FFF2-40B4-BE49-F238E27FC236}">
                <a16:creationId xmlns:a16="http://schemas.microsoft.com/office/drawing/2014/main" id="{F568A058-48F8-471E-A437-8F0480C81739}"/>
              </a:ext>
            </a:extLst>
          </p:cNvPr>
          <p:cNvSpPr/>
          <p:nvPr/>
        </p:nvSpPr>
        <p:spPr>
          <a:xfrm>
            <a:off x="2819401" y="5135069"/>
            <a:ext cx="1994647" cy="638202"/>
          </a:xfrm>
          <a:prstGeom prst="wedgeRoundRectCallout">
            <a:avLst>
              <a:gd name="adj1" fmla="val 31882"/>
              <a:gd name="adj2" fmla="val 7988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莞佛高速</a:t>
            </a:r>
          </a:p>
        </p:txBody>
      </p:sp>
      <p:sp>
        <p:nvSpPr>
          <p:cNvPr id="3" name="页脚占位符 2">
            <a:extLst>
              <a:ext uri="{FF2B5EF4-FFF2-40B4-BE49-F238E27FC236}">
                <a16:creationId xmlns:a16="http://schemas.microsoft.com/office/drawing/2014/main" id="{86388F99-1CD9-4D9F-A1EA-13A2593A4CDA}"/>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Tree>
    <p:extLst>
      <p:ext uri="{BB962C8B-B14F-4D97-AF65-F5344CB8AC3E}">
        <p14:creationId xmlns:p14="http://schemas.microsoft.com/office/powerpoint/2010/main" val="62508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B9C99A0-E071-FAEE-4E24-EE891B1F3D32}"/>
              </a:ext>
            </a:extLst>
          </p:cNvPr>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基于</a:t>
            </a:r>
            <a:r>
              <a:rPr lang="en-US" altLang="zh-CN" dirty="0">
                <a:latin typeface="Times New Roman" panose="02020603050405020304" pitchFamily="18" charset="0"/>
                <a:cs typeface="Times New Roman" panose="02020603050405020304" pitchFamily="18" charset="0"/>
              </a:rPr>
              <a:t>Back-n</a:t>
            </a:r>
            <a:r>
              <a:rPr lang="zh-CN" altLang="en-US" dirty="0">
                <a:latin typeface="Times New Roman" panose="02020603050405020304" pitchFamily="18" charset="0"/>
                <a:cs typeface="Times New Roman" panose="02020603050405020304" pitchFamily="18" charset="0"/>
              </a:rPr>
              <a:t>可开展的核天体物理反应研究</a:t>
            </a:r>
          </a:p>
        </p:txBody>
      </p:sp>
      <p:sp>
        <p:nvSpPr>
          <p:cNvPr id="3" name="内容占位符 2"/>
          <p:cNvSpPr>
            <a:spLocks noGrp="1"/>
          </p:cNvSpPr>
          <p:nvPr>
            <p:ph idx="1"/>
          </p:nvPr>
        </p:nvSpPr>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过程核中子俘获反应</a:t>
            </a:r>
            <a:endParaRPr lang="en-US" altLang="zh-CN" dirty="0">
              <a:latin typeface="Times New Roman" panose="02020603050405020304" pitchFamily="18" charset="0"/>
              <a:cs typeface="Times New Roman" panose="02020603050405020304" pitchFamily="18" charset="0"/>
            </a:endParaRPr>
          </a:p>
          <a:p>
            <a:pPr lvl="1">
              <a:lnSpc>
                <a:spcPct val="150000"/>
              </a:lnSpc>
            </a:pPr>
            <a:r>
              <a:rPr lang="zh-CN" altLang="en-US" dirty="0">
                <a:latin typeface="Times New Roman" panose="02020603050405020304" pitchFamily="18" charset="0"/>
                <a:cs typeface="Times New Roman" panose="02020603050405020304" pitchFamily="18" charset="0"/>
              </a:rPr>
              <a:t>几乎所有截面都是可以测量的目标</a:t>
            </a:r>
          </a:p>
          <a:p>
            <a:pPr>
              <a:lnSpc>
                <a:spcPct val="150000"/>
              </a:lnSpc>
            </a:pPr>
            <a:r>
              <a:rPr lang="zh-CN" altLang="en-US" dirty="0">
                <a:latin typeface="Times New Roman" panose="02020603050405020304" pitchFamily="18" charset="0"/>
                <a:cs typeface="Times New Roman" panose="02020603050405020304" pitchFamily="18" charset="0"/>
              </a:rPr>
              <a:t>稀有核素的中子诱发核反应</a:t>
            </a:r>
          </a:p>
          <a:p>
            <a:pPr>
              <a:lnSpc>
                <a:spcPct val="150000"/>
              </a:lnSpc>
            </a:pPr>
            <a:r>
              <a:rPr lang="zh-CN" altLang="en-US" dirty="0">
                <a:latin typeface="Times New Roman" panose="02020603050405020304" pitchFamily="18" charset="0"/>
                <a:cs typeface="Times New Roman" panose="02020603050405020304" pitchFamily="18" charset="0"/>
              </a:rPr>
              <a:t>决定某核素产生的关键</a:t>
            </a:r>
            <a:r>
              <a:rPr lang="en-US" altLang="zh-CN" dirty="0">
                <a:latin typeface="Times New Roman" panose="02020603050405020304" pitchFamily="18" charset="0"/>
                <a:cs typeface="Times New Roman" panose="02020603050405020304" pitchFamily="18" charset="0"/>
              </a:rPr>
              <a:t>(n, p)</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(n, α)</a:t>
            </a:r>
            <a:r>
              <a:rPr lang="zh-CN" altLang="en-US" dirty="0">
                <a:latin typeface="Times New Roman" panose="02020603050405020304" pitchFamily="18" charset="0"/>
                <a:cs typeface="Times New Roman" panose="02020603050405020304" pitchFamily="18" charset="0"/>
              </a:rPr>
              <a:t>等反应</a:t>
            </a:r>
            <a:endParaRPr lang="en-US" altLang="zh-CN" dirty="0">
              <a:latin typeface="Times New Roman" panose="02020603050405020304" pitchFamily="18" charset="0"/>
              <a:cs typeface="Times New Roman" panose="02020603050405020304" pitchFamily="18" charset="0"/>
            </a:endParaRPr>
          </a:p>
          <a:p>
            <a:pPr lvl="1">
              <a:lnSpc>
                <a:spcPct val="150000"/>
              </a:lnSpc>
            </a:pPr>
            <a:r>
              <a:rPr lang="zh-CN" altLang="en-US" dirty="0">
                <a:latin typeface="Times New Roman" panose="02020603050405020304" pitchFamily="18" charset="0"/>
                <a:cs typeface="Times New Roman" panose="02020603050405020304" pitchFamily="18" charset="0"/>
              </a:rPr>
              <a:t>解决星际物质和</a:t>
            </a:r>
            <a:r>
              <a:rPr lang="en-US" altLang="zh-CN" dirty="0">
                <a:latin typeface="Times New Roman" panose="02020603050405020304" pitchFamily="18" charset="0"/>
                <a:cs typeface="Times New Roman" panose="02020603050405020304" pitchFamily="18" charset="0"/>
              </a:rPr>
              <a:t>AGB</a:t>
            </a:r>
            <a:r>
              <a:rPr lang="zh-CN" altLang="en-US" dirty="0">
                <a:latin typeface="Times New Roman" panose="02020603050405020304" pitchFamily="18" charset="0"/>
                <a:cs typeface="Times New Roman" panose="02020603050405020304" pitchFamily="18" charset="0"/>
              </a:rPr>
              <a:t>星</a:t>
            </a:r>
            <a:r>
              <a:rPr lang="en-US" altLang="zh-CN" baseline="30000" dirty="0">
                <a:latin typeface="Times New Roman" panose="02020603050405020304" pitchFamily="18" charset="0"/>
                <a:cs typeface="Times New Roman" panose="02020603050405020304" pitchFamily="18" charset="0"/>
              </a:rPr>
              <a:t>17</a:t>
            </a:r>
            <a:r>
              <a:rPr lang="en-US" altLang="zh-CN" dirty="0">
                <a:latin typeface="Times New Roman" panose="02020603050405020304" pitchFamily="18" charset="0"/>
                <a:cs typeface="Times New Roman" panose="02020603050405020304" pitchFamily="18" charset="0"/>
              </a:rPr>
              <a:t>O</a:t>
            </a:r>
            <a:r>
              <a:rPr lang="zh-CN" altLang="en-US" dirty="0">
                <a:latin typeface="Times New Roman" panose="02020603050405020304" pitchFamily="18" charset="0"/>
                <a:cs typeface="Times New Roman" panose="02020603050405020304" pitchFamily="18" charset="0"/>
              </a:rPr>
              <a:t>丰度异常问题：</a:t>
            </a:r>
            <a:r>
              <a:rPr lang="en-US" altLang="zh-CN" baseline="30000" dirty="0">
                <a:latin typeface="Times New Roman" panose="02020603050405020304" pitchFamily="18" charset="0"/>
                <a:cs typeface="Times New Roman" panose="02020603050405020304" pitchFamily="18" charset="0"/>
              </a:rPr>
              <a:t>17</a:t>
            </a:r>
            <a:r>
              <a:rPr lang="en-US" altLang="zh-CN" dirty="0">
                <a:latin typeface="Times New Roman" panose="02020603050405020304" pitchFamily="18" charset="0"/>
                <a:cs typeface="Times New Roman" panose="02020603050405020304" pitchFamily="18" charset="0"/>
              </a:rPr>
              <a:t>O(n, α)</a:t>
            </a:r>
            <a:r>
              <a:rPr lang="en-US" altLang="zh-CN" baseline="30000" dirty="0">
                <a:latin typeface="Times New Roman" panose="02020603050405020304" pitchFamily="18" charset="0"/>
                <a:cs typeface="Times New Roman" panose="02020603050405020304" pitchFamily="18" charset="0"/>
              </a:rPr>
              <a:t>14</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关键能区反应截面；</a:t>
            </a:r>
          </a:p>
          <a:p>
            <a:pPr lvl="1">
              <a:lnSpc>
                <a:spcPct val="150000"/>
              </a:lnSpc>
            </a:pPr>
            <a:r>
              <a:rPr lang="zh-CN" altLang="en-US" dirty="0">
                <a:latin typeface="Times New Roman" panose="02020603050405020304" pitchFamily="18" charset="0"/>
                <a:cs typeface="Times New Roman" panose="02020603050405020304" pitchFamily="18" charset="0"/>
              </a:rPr>
              <a:t>测量</a:t>
            </a:r>
            <a:r>
              <a:rPr lang="en-US" altLang="zh-CN" baseline="30000" dirty="0">
                <a:latin typeface="Times New Roman" panose="02020603050405020304" pitchFamily="18" charset="0"/>
                <a:cs typeface="Times New Roman" panose="02020603050405020304" pitchFamily="18" charset="0"/>
              </a:rPr>
              <a:t>25</a:t>
            </a:r>
            <a:r>
              <a:rPr lang="en-US" altLang="zh-CN" dirty="0">
                <a:latin typeface="Times New Roman" panose="02020603050405020304" pitchFamily="18" charset="0"/>
                <a:cs typeface="Times New Roman" panose="02020603050405020304" pitchFamily="18" charset="0"/>
              </a:rPr>
              <a:t>Mg(n, α)</a:t>
            </a:r>
            <a:r>
              <a:rPr lang="en-US" altLang="zh-CN" baseline="30000" dirty="0">
                <a:latin typeface="Times New Roman" panose="02020603050405020304" pitchFamily="18" charset="0"/>
                <a:cs typeface="Times New Roman" panose="02020603050405020304" pitchFamily="18" charset="0"/>
              </a:rPr>
              <a:t>22</a:t>
            </a:r>
            <a:r>
              <a:rPr lang="en-US" altLang="zh-CN" dirty="0">
                <a:latin typeface="Times New Roman" panose="02020603050405020304" pitchFamily="18" charset="0"/>
                <a:cs typeface="Times New Roman" panose="02020603050405020304" pitchFamily="18" charset="0"/>
              </a:rPr>
              <a:t>Ne</a:t>
            </a:r>
            <a:r>
              <a:rPr lang="zh-CN" altLang="en-US" dirty="0">
                <a:latin typeface="Times New Roman" panose="02020603050405020304" pitchFamily="18" charset="0"/>
                <a:cs typeface="Times New Roman" panose="02020603050405020304" pitchFamily="18" charset="0"/>
              </a:rPr>
              <a:t>反应（其逆反应为大质量</a:t>
            </a:r>
            <a:r>
              <a:rPr lang="en-US" altLang="zh-CN" dirty="0">
                <a:latin typeface="Times New Roman" panose="02020603050405020304" pitchFamily="18" charset="0"/>
                <a:cs typeface="Times New Roman" panose="02020603050405020304" pitchFamily="18" charset="0"/>
              </a:rPr>
              <a:t>AGB</a:t>
            </a:r>
            <a:r>
              <a:rPr lang="zh-CN" altLang="en-US" dirty="0">
                <a:latin typeface="Times New Roman" panose="02020603050405020304" pitchFamily="18" charset="0"/>
                <a:cs typeface="Times New Roman" panose="02020603050405020304" pitchFamily="18" charset="0"/>
              </a:rPr>
              <a:t>星</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过程中子源，锦屏二期重要物理目标之一）。</a:t>
            </a:r>
          </a:p>
          <a:p>
            <a:pPr lvl="1">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5" name="页脚占位符 4">
            <a:extLst>
              <a:ext uri="{FF2B5EF4-FFF2-40B4-BE49-F238E27FC236}">
                <a16:creationId xmlns:a16="http://schemas.microsoft.com/office/drawing/2014/main" id="{F71CF9D0-CCAF-97C8-45D6-3391BD118399}"/>
              </a:ext>
            </a:extLst>
          </p:cNvPr>
          <p:cNvSpPr>
            <a:spLocks noGrp="1"/>
          </p:cNvSpPr>
          <p:nvPr>
            <p:ph type="ftr" sz="quarter" idx="11"/>
          </p:nvPr>
        </p:nvSpPr>
        <p:spPr/>
        <p:txBody>
          <a:bodyPr/>
          <a:lstStyle/>
          <a:p>
            <a:r>
              <a:rPr lang="zh-CN" altLang="en-US">
                <a:latin typeface="Times New Roman" panose="02020603050405020304" pitchFamily="18" charset="0"/>
                <a:cs typeface="Times New Roman" panose="02020603050405020304" pitchFamily="18" charset="0"/>
              </a:rPr>
              <a:t>第二届“粤港澳”核物理论坛  广州  </a:t>
            </a:r>
            <a:r>
              <a:rPr lang="en-US" altLang="zh-CN">
                <a:latin typeface="Times New Roman" panose="02020603050405020304" pitchFamily="18" charset="0"/>
                <a:cs typeface="Times New Roman" panose="02020603050405020304" pitchFamily="18" charset="0"/>
              </a:rPr>
              <a:t>2023</a:t>
            </a:r>
            <a:r>
              <a:rPr lang="zh-CN" altLang="en-US">
                <a:latin typeface="Times New Roman" panose="02020603050405020304" pitchFamily="18" charset="0"/>
                <a:cs typeface="Times New Roman" panose="02020603050405020304" pitchFamily="18" charset="0"/>
              </a:rPr>
              <a:t>年</a:t>
            </a:r>
            <a:r>
              <a:rPr lang="en-US" altLang="zh-CN">
                <a:latin typeface="Times New Roman" panose="02020603050405020304" pitchFamily="18" charset="0"/>
                <a:cs typeface="Times New Roman" panose="02020603050405020304" pitchFamily="18" charset="0"/>
              </a:rPr>
              <a:t>6</a:t>
            </a:r>
            <a:r>
              <a:rPr lang="zh-CN" altLang="en-US">
                <a:latin typeface="Times New Roman" panose="02020603050405020304" pitchFamily="18" charset="0"/>
                <a:cs typeface="Times New Roman" panose="02020603050405020304" pitchFamily="18" charset="0"/>
              </a:rPr>
              <a:t>月</a:t>
            </a:r>
            <a:r>
              <a:rPr lang="en-US" altLang="zh-CN">
                <a:latin typeface="Times New Roman" panose="02020603050405020304" pitchFamily="18" charset="0"/>
                <a:cs typeface="Times New Roman" panose="02020603050405020304" pitchFamily="18" charset="0"/>
              </a:rPr>
              <a:t>17-20</a:t>
            </a:r>
            <a:r>
              <a:rPr lang="zh-CN" altLang="en-US">
                <a:latin typeface="Times New Roman" panose="02020603050405020304" pitchFamily="18" charset="0"/>
                <a:cs typeface="Times New Roman" panose="02020603050405020304" pitchFamily="18" charset="0"/>
              </a:rPr>
              <a:t>日</a:t>
            </a:r>
          </a:p>
        </p:txBody>
      </p:sp>
      <p:sp>
        <p:nvSpPr>
          <p:cNvPr id="6" name="灯片编号占位符 5">
            <a:extLst>
              <a:ext uri="{FF2B5EF4-FFF2-40B4-BE49-F238E27FC236}">
                <a16:creationId xmlns:a16="http://schemas.microsoft.com/office/drawing/2014/main" id="{BA6891DE-41EA-E1CC-6C7E-153926D85C00}"/>
              </a:ext>
            </a:extLst>
          </p:cNvPr>
          <p:cNvSpPr>
            <a:spLocks noGrp="1"/>
          </p:cNvSpPr>
          <p:nvPr>
            <p:ph type="sldNum" sz="quarter" idx="12"/>
          </p:nvPr>
        </p:nvSpPr>
        <p:spPr/>
        <p:txBody>
          <a:bodyPr/>
          <a:lstStyle/>
          <a:p>
            <a:fld id="{3E0BCE7E-9565-4515-9C4E-5B4E2AD8AE0F}" type="slidenum">
              <a:rPr lang="zh-CN" altLang="en-US" smtClean="0">
                <a:latin typeface="Times New Roman" panose="02020603050405020304" pitchFamily="18" charset="0"/>
                <a:cs typeface="Times New Roman" panose="02020603050405020304" pitchFamily="18" charset="0"/>
              </a:rPr>
              <a:t>30</a:t>
            </a:fld>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9151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FE5EC-8687-4B2D-E306-8B9B103768D9}"/>
              </a:ext>
            </a:extLst>
          </p:cNvPr>
          <p:cNvSpPr>
            <a:spLocks noGrp="1"/>
          </p:cNvSpPr>
          <p:nvPr>
            <p:ph type="title"/>
          </p:nvPr>
        </p:nvSpPr>
        <p:spPr/>
        <p:txBody>
          <a:bodyPr/>
          <a:lstStyle/>
          <a:p>
            <a:r>
              <a:rPr lang="zh-CN" altLang="en-US" dirty="0"/>
              <a:t>中子光学时间反演对称性实验：</a:t>
            </a:r>
            <a:br>
              <a:rPr lang="en-US" altLang="zh-CN" dirty="0"/>
            </a:br>
            <a:r>
              <a:rPr kumimoji="0" lang="en-US" altLang="zh-CN" sz="3600" b="0" i="0" u="none" strike="noStrike" kern="1200" cap="none" spc="0" normalizeH="0" baseline="0" noProof="0" dirty="0">
                <a:ln>
                  <a:noFill/>
                </a:ln>
                <a:solidFill>
                  <a:srgbClr val="C00000"/>
                </a:solidFill>
                <a:effectLst/>
                <a:uLnTx/>
                <a:uFillTx/>
                <a:latin typeface="Calibri Light"/>
                <a:ea typeface="华文细黑"/>
                <a:cs typeface="+mj-cs"/>
              </a:rPr>
              <a:t>N</a:t>
            </a:r>
            <a:r>
              <a:rPr kumimoji="0" lang="en-US" altLang="zh-CN" sz="3600" b="0" i="0" u="none" strike="noStrike" kern="1200" cap="none" spc="0" normalizeH="0" baseline="0" noProof="0" dirty="0">
                <a:ln>
                  <a:noFill/>
                </a:ln>
                <a:solidFill>
                  <a:prstClr val="black"/>
                </a:solidFill>
                <a:effectLst/>
                <a:uLnTx/>
                <a:uFillTx/>
                <a:latin typeface="Calibri Light"/>
                <a:ea typeface="华文细黑"/>
                <a:cs typeface="+mj-cs"/>
              </a:rPr>
              <a:t>eutron </a:t>
            </a:r>
            <a:r>
              <a:rPr kumimoji="0" lang="en-US" altLang="zh-CN" sz="3600" b="0" i="0" u="none" strike="noStrike" kern="1200" cap="none" spc="0" normalizeH="0" baseline="0" noProof="0" dirty="0" err="1">
                <a:ln>
                  <a:noFill/>
                </a:ln>
                <a:solidFill>
                  <a:srgbClr val="C00000"/>
                </a:solidFill>
                <a:effectLst/>
                <a:uLnTx/>
                <a:uFillTx/>
                <a:latin typeface="Calibri Light"/>
                <a:ea typeface="华文细黑"/>
                <a:cs typeface="+mj-cs"/>
              </a:rPr>
              <a:t>OP</a:t>
            </a:r>
            <a:r>
              <a:rPr kumimoji="0" lang="en-US" altLang="zh-CN" sz="3600" b="0" i="0" u="none" strike="noStrike" kern="1200" cap="none" spc="0" normalizeH="0" baseline="0" noProof="0" dirty="0" err="1">
                <a:ln>
                  <a:noFill/>
                </a:ln>
                <a:solidFill>
                  <a:prstClr val="black"/>
                </a:solidFill>
                <a:effectLst/>
                <a:uLnTx/>
                <a:uFillTx/>
                <a:latin typeface="Calibri Light"/>
                <a:ea typeface="华文细黑"/>
                <a:cs typeface="+mj-cs"/>
              </a:rPr>
              <a:t>tics</a:t>
            </a:r>
            <a:r>
              <a:rPr kumimoji="0" lang="en-US" altLang="zh-CN" sz="3600" b="0" i="0" u="none" strike="noStrike" kern="1200" cap="none" spc="0" normalizeH="0" baseline="0" noProof="0" dirty="0">
                <a:ln>
                  <a:noFill/>
                </a:ln>
                <a:solidFill>
                  <a:prstClr val="black"/>
                </a:solidFill>
                <a:effectLst/>
                <a:uLnTx/>
                <a:uFillTx/>
                <a:latin typeface="Calibri Light"/>
                <a:ea typeface="华文细黑"/>
                <a:cs typeface="+mj-cs"/>
              </a:rPr>
              <a:t> </a:t>
            </a:r>
            <a:r>
              <a:rPr kumimoji="0" lang="en-US" altLang="zh-CN" sz="3600" b="0" i="0" u="none" strike="noStrike" kern="1200" cap="none" spc="0" normalizeH="0" baseline="0" noProof="0" dirty="0">
                <a:ln>
                  <a:noFill/>
                </a:ln>
                <a:solidFill>
                  <a:srgbClr val="C00000"/>
                </a:solidFill>
                <a:effectLst/>
                <a:uLnTx/>
                <a:uFillTx/>
                <a:latin typeface="Calibri Light"/>
                <a:ea typeface="华文细黑"/>
                <a:cs typeface="+mj-cs"/>
              </a:rPr>
              <a:t>T</a:t>
            </a:r>
            <a:r>
              <a:rPr kumimoji="0" lang="en-US" altLang="zh-CN" sz="3600" b="0" i="0" u="none" strike="noStrike" kern="1200" cap="none" spc="0" normalizeH="0" baseline="0" noProof="0" dirty="0">
                <a:ln>
                  <a:noFill/>
                </a:ln>
                <a:solidFill>
                  <a:prstClr val="black"/>
                </a:solidFill>
                <a:effectLst/>
                <a:uLnTx/>
                <a:uFillTx/>
                <a:latin typeface="Calibri Light"/>
                <a:ea typeface="华文细黑"/>
                <a:cs typeface="+mj-cs"/>
              </a:rPr>
              <a:t>ime </a:t>
            </a:r>
            <a:r>
              <a:rPr kumimoji="0" lang="en-US" altLang="zh-CN" sz="3600" b="0" i="0" u="none" strike="noStrike" kern="1200" cap="none" spc="0" normalizeH="0" baseline="0" noProof="0" dirty="0">
                <a:ln>
                  <a:noFill/>
                </a:ln>
                <a:solidFill>
                  <a:srgbClr val="C00000"/>
                </a:solidFill>
                <a:effectLst/>
                <a:uLnTx/>
                <a:uFillTx/>
                <a:latin typeface="Calibri Light"/>
                <a:ea typeface="华文细黑"/>
                <a:cs typeface="+mj-cs"/>
              </a:rPr>
              <a:t>R</a:t>
            </a:r>
            <a:r>
              <a:rPr kumimoji="0" lang="en-US" altLang="zh-CN" sz="3600" b="0" i="0" u="none" strike="noStrike" kern="1200" cap="none" spc="0" normalizeH="0" baseline="0" noProof="0" dirty="0">
                <a:ln>
                  <a:noFill/>
                </a:ln>
                <a:solidFill>
                  <a:prstClr val="black"/>
                </a:solidFill>
                <a:effectLst/>
                <a:uLnTx/>
                <a:uFillTx/>
                <a:latin typeface="Calibri Light"/>
                <a:ea typeface="华文细黑"/>
                <a:cs typeface="+mj-cs"/>
              </a:rPr>
              <a:t>eversal </a:t>
            </a:r>
            <a:r>
              <a:rPr kumimoji="0" lang="en-US" altLang="zh-CN" sz="3600" b="0" i="0" u="none" strike="noStrike" kern="1200" cap="none" spc="0" normalizeH="0" baseline="0" noProof="0" dirty="0">
                <a:ln>
                  <a:noFill/>
                </a:ln>
                <a:solidFill>
                  <a:srgbClr val="C00000"/>
                </a:solidFill>
                <a:effectLst/>
                <a:uLnTx/>
                <a:uFillTx/>
                <a:latin typeface="Calibri Light"/>
                <a:ea typeface="华文细黑"/>
                <a:cs typeface="+mj-cs"/>
              </a:rPr>
              <a:t>E</a:t>
            </a:r>
            <a:r>
              <a:rPr kumimoji="0" lang="en-US" altLang="zh-CN" sz="3600" b="0" i="0" u="none" strike="noStrike" kern="1200" cap="none" spc="0" normalizeH="0" baseline="0" noProof="0" dirty="0">
                <a:ln>
                  <a:noFill/>
                </a:ln>
                <a:solidFill>
                  <a:prstClr val="black"/>
                </a:solidFill>
                <a:effectLst/>
                <a:uLnTx/>
                <a:uFillTx/>
                <a:latin typeface="Calibri Light"/>
                <a:ea typeface="华文细黑"/>
                <a:cs typeface="+mj-cs"/>
              </a:rPr>
              <a:t>xperiment (NOPTREX)</a:t>
            </a:r>
            <a:endParaRPr lang="zh-CN" altLang="en-US" dirty="0"/>
          </a:p>
        </p:txBody>
      </p:sp>
      <p:pic>
        <p:nvPicPr>
          <p:cNvPr id="5" name="Picture 6">
            <a:extLst>
              <a:ext uri="{FF2B5EF4-FFF2-40B4-BE49-F238E27FC236}">
                <a16:creationId xmlns:a16="http://schemas.microsoft.com/office/drawing/2014/main" id="{42268735-AA6B-944C-56D0-0BCFE2E9D9D6}"/>
              </a:ext>
            </a:extLst>
          </p:cNvPr>
          <p:cNvPicPr>
            <a:picLocks noGrp="1" noChangeAspect="1"/>
          </p:cNvPicPr>
          <p:nvPr>
            <p:ph idx="1"/>
          </p:nvPr>
        </p:nvPicPr>
        <p:blipFill>
          <a:blip r:embed="rId2"/>
          <a:stretch>
            <a:fillRect/>
          </a:stretch>
        </p:blipFill>
        <p:spPr>
          <a:xfrm>
            <a:off x="255019" y="3317180"/>
            <a:ext cx="4267150" cy="29516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a:extLst>
              <a:ext uri="{FF2B5EF4-FFF2-40B4-BE49-F238E27FC236}">
                <a16:creationId xmlns:a16="http://schemas.microsoft.com/office/drawing/2014/main" id="{D3E07258-A3DF-AF74-A8C6-16C568059472}"/>
              </a:ext>
            </a:extLst>
          </p:cNvPr>
          <p:cNvPicPr>
            <a:picLocks noChangeAspect="1"/>
          </p:cNvPicPr>
          <p:nvPr/>
        </p:nvPicPr>
        <p:blipFill>
          <a:blip r:embed="rId3"/>
          <a:stretch>
            <a:fillRect/>
          </a:stretch>
        </p:blipFill>
        <p:spPr>
          <a:xfrm>
            <a:off x="4753739" y="3664793"/>
            <a:ext cx="6924101" cy="2353259"/>
          </a:xfrm>
          <a:prstGeom prst="rect">
            <a:avLst/>
          </a:prstGeom>
        </p:spPr>
      </p:pic>
      <p:sp>
        <p:nvSpPr>
          <p:cNvPr id="4" name="页脚占位符 3">
            <a:extLst>
              <a:ext uri="{FF2B5EF4-FFF2-40B4-BE49-F238E27FC236}">
                <a16:creationId xmlns:a16="http://schemas.microsoft.com/office/drawing/2014/main" id="{5A2D8A39-F43F-D1D5-A759-681903898814}"/>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8" name="灯片编号占位符 7">
            <a:extLst>
              <a:ext uri="{FF2B5EF4-FFF2-40B4-BE49-F238E27FC236}">
                <a16:creationId xmlns:a16="http://schemas.microsoft.com/office/drawing/2014/main" id="{017646BD-1E76-7476-5199-07547E22CD1E}"/>
              </a:ext>
            </a:extLst>
          </p:cNvPr>
          <p:cNvSpPr>
            <a:spLocks noGrp="1"/>
          </p:cNvSpPr>
          <p:nvPr>
            <p:ph type="sldNum" sz="quarter" idx="12"/>
          </p:nvPr>
        </p:nvSpPr>
        <p:spPr/>
        <p:txBody>
          <a:bodyPr/>
          <a:lstStyle/>
          <a:p>
            <a:fld id="{3E0BCE7E-9565-4515-9C4E-5B4E2AD8AE0F}" type="slidenum">
              <a:rPr lang="zh-CN" altLang="en-US" smtClean="0"/>
              <a:t>31</a:t>
            </a:fld>
            <a:endParaRPr lang="zh-CN" altLang="en-US"/>
          </a:p>
        </p:txBody>
      </p:sp>
      <p:sp>
        <p:nvSpPr>
          <p:cNvPr id="10" name="文本框 9">
            <a:extLst>
              <a:ext uri="{FF2B5EF4-FFF2-40B4-BE49-F238E27FC236}">
                <a16:creationId xmlns:a16="http://schemas.microsoft.com/office/drawing/2014/main" id="{85077976-DF8F-45CE-8654-8259037E85AF}"/>
              </a:ext>
            </a:extLst>
          </p:cNvPr>
          <p:cNvSpPr txBox="1"/>
          <p:nvPr/>
        </p:nvSpPr>
        <p:spPr>
          <a:xfrm>
            <a:off x="57788" y="1161882"/>
            <a:ext cx="11620052" cy="1938992"/>
          </a:xfrm>
          <a:prstGeom prst="rect">
            <a:avLst/>
          </a:prstGeom>
          <a:noFill/>
        </p:spPr>
        <p:txBody>
          <a:bodyPr wrap="square">
            <a:spAutoFit/>
          </a:bodyPr>
          <a:lstStyle/>
          <a:p>
            <a:pPr marL="342900" indent="-342900">
              <a:buFont typeface="Arial" panose="020B0604020202020204" pitchFamily="34" charset="0"/>
              <a:buChar char="•"/>
            </a:pPr>
            <a:r>
              <a:rPr lang="zh-CN" altLang="en-US" sz="2000" b="1" i="0" u="none" strike="noStrike" kern="150" baseline="0" dirty="0">
                <a:latin typeface="宋体" panose="02010600030101010101" pitchFamily="2" charset="-122"/>
                <a:ea typeface="宋体" panose="02010600030101010101" pitchFamily="2" charset="-122"/>
              </a:rPr>
              <a:t>实验目标：</a:t>
            </a:r>
            <a:r>
              <a:rPr lang="zh-CN" altLang="en-US" sz="2000" b="0" i="0" u="none" strike="noStrike" kern="150" baseline="0" dirty="0">
                <a:latin typeface="宋体" panose="02010600030101010101" pitchFamily="2" charset="-122"/>
                <a:ea typeface="宋体" panose="02010600030101010101" pitchFamily="2" charset="-122"/>
              </a:rPr>
              <a:t>寻找新的时间反演不对称</a:t>
            </a:r>
            <a:r>
              <a:rPr lang="zh-CN" altLang="en-US" sz="2000" kern="150" dirty="0">
                <a:latin typeface="宋体" panose="02010600030101010101" pitchFamily="2" charset="-122"/>
                <a:ea typeface="宋体" panose="02010600030101010101" pitchFamily="2" charset="-122"/>
              </a:rPr>
              <a:t>效应；在</a:t>
            </a:r>
            <a:r>
              <a:rPr lang="fr-FR" altLang="zh-CN" sz="2000" kern="150" dirty="0">
                <a:latin typeface="宋体" panose="02010600030101010101" pitchFamily="2" charset="-122"/>
                <a:ea typeface="宋体" panose="02010600030101010101" pitchFamily="2" charset="-122"/>
              </a:rPr>
              <a:t>P</a:t>
            </a:r>
            <a:r>
              <a:rPr lang="zh-CN" altLang="en-US" sz="2000" kern="150" dirty="0">
                <a:latin typeface="宋体" panose="02010600030101010101" pitchFamily="2" charset="-122"/>
                <a:ea typeface="宋体" panose="02010600030101010101" pitchFamily="2" charset="-122"/>
              </a:rPr>
              <a:t>波中子俘获共振峰</a:t>
            </a:r>
            <a:r>
              <a:rPr lang="en-US" altLang="zh-CN" sz="2000" kern="150" dirty="0">
                <a:latin typeface="宋体" panose="02010600030101010101" pitchFamily="2" charset="-122"/>
                <a:ea typeface="宋体" panose="02010600030101010101" pitchFamily="2" charset="-122"/>
              </a:rPr>
              <a:t>(p-wave resonance)</a:t>
            </a:r>
            <a:r>
              <a:rPr lang="zh-CN" altLang="en-US" sz="2000" kern="150" dirty="0">
                <a:latin typeface="宋体" panose="02010600030101010101" pitchFamily="2" charset="-122"/>
                <a:ea typeface="宋体" panose="02010600030101010101" pitchFamily="2" charset="-122"/>
              </a:rPr>
              <a:t>中测量到的宇称不守恒（</a:t>
            </a:r>
            <a:r>
              <a:rPr lang="en-US" altLang="zh-CN" sz="2000" kern="150" dirty="0">
                <a:latin typeface="宋体" panose="02010600030101010101" pitchFamily="2" charset="-122"/>
                <a:ea typeface="宋体" panose="02010600030101010101" pitchFamily="2" charset="-122"/>
              </a:rPr>
              <a:t>PV-Parity Violation</a:t>
            </a:r>
            <a:r>
              <a:rPr lang="zh-CN" altLang="en-US" sz="2000" kern="150" dirty="0">
                <a:latin typeface="宋体" panose="02010600030101010101" pitchFamily="2" charset="-122"/>
                <a:ea typeface="宋体" panose="02010600030101010101" pitchFamily="2" charset="-122"/>
              </a:rPr>
              <a:t>）现象会被放大</a:t>
            </a:r>
            <a:r>
              <a:rPr lang="en-US" altLang="zh-CN" sz="2000" kern="150" dirty="0">
                <a:latin typeface="宋体" panose="02010600030101010101" pitchFamily="2" charset="-122"/>
                <a:ea typeface="宋体" panose="02010600030101010101" pitchFamily="2" charset="-122"/>
              </a:rPr>
              <a:t>10</a:t>
            </a:r>
            <a:r>
              <a:rPr lang="en-US" altLang="zh-CN" sz="2000" kern="150" baseline="30000" dirty="0">
                <a:latin typeface="宋体" panose="02010600030101010101" pitchFamily="2" charset="-122"/>
                <a:ea typeface="宋体" panose="02010600030101010101" pitchFamily="2" charset="-122"/>
              </a:rPr>
              <a:t>5</a:t>
            </a:r>
            <a:r>
              <a:rPr lang="en-US" altLang="zh-CN" sz="2000" kern="150" dirty="0">
                <a:latin typeface="宋体" panose="02010600030101010101" pitchFamily="2" charset="-122"/>
                <a:ea typeface="宋体" panose="02010600030101010101" pitchFamily="2" charset="-122"/>
              </a:rPr>
              <a:t>-10</a:t>
            </a:r>
            <a:r>
              <a:rPr lang="en-US" altLang="zh-CN" sz="2000" kern="150" baseline="30000" dirty="0">
                <a:latin typeface="宋体" panose="02010600030101010101" pitchFamily="2" charset="-122"/>
                <a:ea typeface="宋体" panose="02010600030101010101" pitchFamily="2" charset="-122"/>
              </a:rPr>
              <a:t>6</a:t>
            </a:r>
            <a:r>
              <a:rPr lang="zh-CN" altLang="en-US" sz="2000" kern="150" dirty="0">
                <a:latin typeface="宋体" panose="02010600030101010101" pitchFamily="2" charset="-122"/>
                <a:ea typeface="宋体" panose="02010600030101010101" pitchFamily="2" charset="-122"/>
              </a:rPr>
              <a:t>数量级。有理论预测，在</a:t>
            </a:r>
            <a:r>
              <a:rPr lang="fr-FR" altLang="zh-CN" sz="2000" kern="150" dirty="0">
                <a:latin typeface="宋体" panose="02010600030101010101" pitchFamily="2" charset="-122"/>
                <a:ea typeface="宋体" panose="02010600030101010101" pitchFamily="2" charset="-122"/>
              </a:rPr>
              <a:t>P</a:t>
            </a:r>
            <a:r>
              <a:rPr lang="zh-CN" altLang="en-US" sz="2000" kern="150" dirty="0">
                <a:latin typeface="宋体" panose="02010600030101010101" pitchFamily="2" charset="-122"/>
                <a:ea typeface="宋体" panose="02010600030101010101" pitchFamily="2" charset="-122"/>
              </a:rPr>
              <a:t>波共振峰中的时间反演不对称现象也会被相同的效应所放大</a:t>
            </a:r>
            <a:r>
              <a:rPr lang="en-US" altLang="zh-CN" sz="2000" kern="150" dirty="0">
                <a:latin typeface="宋体" panose="02010600030101010101" pitchFamily="2" charset="-122"/>
                <a:ea typeface="宋体" panose="02010600030101010101" pitchFamily="2" charset="-122"/>
              </a:rPr>
              <a:t>10</a:t>
            </a:r>
            <a:r>
              <a:rPr lang="en-US" altLang="zh-CN" sz="2000" kern="150" baseline="30000" dirty="0">
                <a:latin typeface="宋体" panose="02010600030101010101" pitchFamily="2" charset="-122"/>
                <a:ea typeface="宋体" panose="02010600030101010101" pitchFamily="2" charset="-122"/>
              </a:rPr>
              <a:t>3</a:t>
            </a:r>
            <a:r>
              <a:rPr lang="en-US" altLang="zh-CN" sz="2000" kern="150" dirty="0">
                <a:latin typeface="宋体" panose="02010600030101010101" pitchFamily="2" charset="-122"/>
                <a:ea typeface="宋体" panose="02010600030101010101" pitchFamily="2" charset="-122"/>
              </a:rPr>
              <a:t>-10</a:t>
            </a:r>
            <a:r>
              <a:rPr lang="en-US" altLang="zh-CN" sz="2000" kern="150" baseline="30000" dirty="0">
                <a:latin typeface="宋体" panose="02010600030101010101" pitchFamily="2" charset="-122"/>
                <a:ea typeface="宋体" panose="02010600030101010101" pitchFamily="2" charset="-122"/>
              </a:rPr>
              <a:t>6</a:t>
            </a:r>
            <a:r>
              <a:rPr lang="zh-CN" altLang="en-US" sz="2000" kern="150" dirty="0">
                <a:latin typeface="宋体" panose="02010600030101010101" pitchFamily="2" charset="-122"/>
                <a:ea typeface="宋体" panose="02010600030101010101" pitchFamily="2" charset="-122"/>
              </a:rPr>
              <a:t>数量级。</a:t>
            </a:r>
            <a:endParaRPr lang="en-US" altLang="zh-CN" sz="2000" b="0" i="0" u="none" strike="noStrike" kern="150" baseline="0"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000" b="1" i="0" u="none" strike="noStrike" kern="150" baseline="0" dirty="0">
                <a:latin typeface="宋体" panose="02010600030101010101" pitchFamily="2" charset="-122"/>
                <a:ea typeface="宋体" panose="02010600030101010101" pitchFamily="2" charset="-122"/>
              </a:rPr>
              <a:t>实验</a:t>
            </a:r>
            <a:r>
              <a:rPr lang="zh-CN" altLang="en-US" sz="2000" b="1" kern="150" dirty="0">
                <a:latin typeface="宋体" panose="02010600030101010101" pitchFamily="2" charset="-122"/>
                <a:ea typeface="宋体" panose="02010600030101010101" pitchFamily="2" charset="-122"/>
              </a:rPr>
              <a:t>方案：</a:t>
            </a:r>
            <a:r>
              <a:rPr lang="zh-CN" altLang="en-US" sz="2000" kern="150" dirty="0">
                <a:latin typeface="宋体" panose="02010600030101010101" pitchFamily="2" charset="-122"/>
                <a:ea typeface="宋体" panose="02010600030101010101" pitchFamily="2" charset="-122"/>
              </a:rPr>
              <a:t>极化中子与极化核靶的透射的实验。在</a:t>
            </a:r>
            <a:r>
              <a:rPr lang="zh-CN" altLang="en-US" sz="2000" b="0" i="0" u="none" strike="noStrike" kern="150" baseline="0" dirty="0">
                <a:latin typeface="宋体" panose="02010600030101010101" pitchFamily="2" charset="-122"/>
                <a:ea typeface="宋体" panose="02010600030101010101" pitchFamily="2" charset="-122"/>
              </a:rPr>
              <a:t>关键核素的</a:t>
            </a:r>
            <a:r>
              <a:rPr lang="en-US" altLang="zh-CN" sz="2000" b="0" i="0" u="none" strike="noStrike" kern="150" baseline="0" dirty="0">
                <a:latin typeface="宋体" panose="02010600030101010101" pitchFamily="2" charset="-122"/>
                <a:ea typeface="宋体" panose="02010600030101010101" pitchFamily="2" charset="-122"/>
              </a:rPr>
              <a:t>P</a:t>
            </a:r>
            <a:r>
              <a:rPr lang="zh-CN" altLang="en-US" sz="2000" b="0" i="0" u="none" strike="noStrike" kern="150" baseline="0" dirty="0">
                <a:latin typeface="宋体" panose="02010600030101010101" pitchFamily="2" charset="-122"/>
                <a:ea typeface="宋体" panose="02010600030101010101" pitchFamily="2" charset="-122"/>
              </a:rPr>
              <a:t>波共振峰中寻找三种时间反演不对称的相互作用，其中包括：宇称奇性</a:t>
            </a:r>
            <a:r>
              <a:rPr lang="en-US" altLang="zh-CN" sz="2000" b="0" i="0" u="none" strike="noStrike" kern="150" baseline="0" dirty="0">
                <a:latin typeface="宋体" panose="02010600030101010101" pitchFamily="2" charset="-122"/>
                <a:ea typeface="宋体" panose="02010600030101010101" pitchFamily="2" charset="-122"/>
              </a:rPr>
              <a:t>/</a:t>
            </a:r>
            <a:r>
              <a:rPr lang="zh-CN" altLang="en-US" sz="2000" b="0" i="0" u="none" strike="noStrike" kern="150" baseline="0" dirty="0">
                <a:latin typeface="宋体" panose="02010600030101010101" pitchFamily="2" charset="-122"/>
                <a:ea typeface="宋体" panose="02010600030101010101" pitchFamily="2" charset="-122"/>
              </a:rPr>
              <a:t>时间反演偶性（</a:t>
            </a:r>
            <a:r>
              <a:rPr lang="fr-FR" altLang="zh-CN" sz="2000" b="0" i="0" u="none" strike="noStrike" kern="150" baseline="0" dirty="0">
                <a:latin typeface="宋体" panose="02010600030101010101" pitchFamily="2" charset="-122"/>
                <a:ea typeface="宋体" panose="02010600030101010101" pitchFamily="2" charset="-122"/>
              </a:rPr>
              <a:t>P-odd/T-even</a:t>
            </a:r>
            <a:r>
              <a:rPr lang="zh-CN" altLang="en-US" sz="2000" b="0" i="0" u="none" strike="noStrike" kern="150" baseline="0" dirty="0">
                <a:latin typeface="宋体" panose="02010600030101010101" pitchFamily="2" charset="-122"/>
                <a:ea typeface="宋体" panose="02010600030101010101" pitchFamily="2" charset="-122"/>
              </a:rPr>
              <a:t>）相互作用、宇称奇性</a:t>
            </a:r>
            <a:r>
              <a:rPr lang="fr-FR" altLang="zh-CN" sz="2000" b="0" i="0" u="none" strike="noStrike" kern="150" baseline="0" dirty="0">
                <a:latin typeface="宋体" panose="02010600030101010101" pitchFamily="2" charset="-122"/>
                <a:ea typeface="宋体" panose="02010600030101010101" pitchFamily="2" charset="-122"/>
              </a:rPr>
              <a:t>/</a:t>
            </a:r>
            <a:r>
              <a:rPr lang="zh-CN" altLang="en-US" sz="2000" b="0" i="0" u="none" strike="noStrike" kern="150" baseline="0" dirty="0">
                <a:latin typeface="宋体" panose="02010600030101010101" pitchFamily="2" charset="-122"/>
                <a:ea typeface="宋体" panose="02010600030101010101" pitchFamily="2" charset="-122"/>
              </a:rPr>
              <a:t>时间反演奇性（</a:t>
            </a:r>
            <a:r>
              <a:rPr lang="fr-FR" altLang="zh-CN" sz="2000" b="0" i="0" u="none" strike="noStrike" kern="150" baseline="0" dirty="0">
                <a:latin typeface="宋体" panose="02010600030101010101" pitchFamily="2" charset="-122"/>
                <a:ea typeface="宋体" panose="02010600030101010101" pitchFamily="2" charset="-122"/>
              </a:rPr>
              <a:t>P-odd/T-odd</a:t>
            </a:r>
            <a:r>
              <a:rPr lang="zh-CN" altLang="en-US" sz="2000" b="0" i="0" u="none" strike="noStrike" kern="150" baseline="0" dirty="0">
                <a:latin typeface="宋体" panose="02010600030101010101" pitchFamily="2" charset="-122"/>
                <a:ea typeface="宋体" panose="02010600030101010101" pitchFamily="2" charset="-122"/>
              </a:rPr>
              <a:t>）相互作用、宇称偶性</a:t>
            </a:r>
            <a:r>
              <a:rPr lang="fr-FR" altLang="zh-CN" sz="2000" b="0" i="0" u="none" strike="noStrike" kern="150" baseline="0" dirty="0">
                <a:latin typeface="宋体" panose="02010600030101010101" pitchFamily="2" charset="-122"/>
                <a:ea typeface="宋体" panose="02010600030101010101" pitchFamily="2" charset="-122"/>
              </a:rPr>
              <a:t>/</a:t>
            </a:r>
            <a:r>
              <a:rPr lang="zh-CN" altLang="en-US" sz="2000" b="0" i="0" u="none" strike="noStrike" kern="150" baseline="0" dirty="0">
                <a:latin typeface="宋体" panose="02010600030101010101" pitchFamily="2" charset="-122"/>
                <a:ea typeface="宋体" panose="02010600030101010101" pitchFamily="2" charset="-122"/>
              </a:rPr>
              <a:t>时间反演奇性（</a:t>
            </a:r>
            <a:r>
              <a:rPr lang="fr-FR" altLang="zh-CN" sz="2000" b="0" i="0" u="none" strike="noStrike" kern="150" baseline="0" dirty="0">
                <a:latin typeface="宋体" panose="02010600030101010101" pitchFamily="2" charset="-122"/>
                <a:ea typeface="宋体" panose="02010600030101010101" pitchFamily="2" charset="-122"/>
              </a:rPr>
              <a:t>P-even/T-odd</a:t>
            </a:r>
            <a:r>
              <a:rPr lang="zh-CN" altLang="en-US" sz="2000" b="0" i="0" u="none" strike="noStrike" kern="150" baseline="0" dirty="0">
                <a:latin typeface="宋体" panose="02010600030101010101" pitchFamily="2" charset="-122"/>
                <a:ea typeface="宋体" panose="02010600030101010101" pitchFamily="2" charset="-122"/>
              </a:rPr>
              <a:t>）相互作用。</a:t>
            </a:r>
            <a:endParaRPr lang="en-US" altLang="zh-CN" sz="2000" b="0" i="0" u="none" strike="noStrike" kern="150" baseline="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84027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9AC53-C8E4-942A-394A-EE18AEB5997B}"/>
              </a:ext>
            </a:extLst>
          </p:cNvPr>
          <p:cNvSpPr>
            <a:spLocks noGrp="1"/>
          </p:cNvSpPr>
          <p:nvPr>
            <p:ph type="title"/>
          </p:nvPr>
        </p:nvSpPr>
        <p:spPr/>
        <p:txBody>
          <a:bodyPr/>
          <a:lstStyle/>
          <a:p>
            <a:r>
              <a:rPr lang="zh-CN" altLang="en-US" dirty="0"/>
              <a:t>反应堆中微子实验测量与理论的能谱偏差</a:t>
            </a:r>
          </a:p>
        </p:txBody>
      </p:sp>
      <p:pic>
        <p:nvPicPr>
          <p:cNvPr id="3" name="图片 2">
            <a:extLst>
              <a:ext uri="{FF2B5EF4-FFF2-40B4-BE49-F238E27FC236}">
                <a16:creationId xmlns:a16="http://schemas.microsoft.com/office/drawing/2014/main" id="{FCFEEDE9-5089-286A-C74B-F01C7A6BE4B1}"/>
              </a:ext>
            </a:extLst>
          </p:cNvPr>
          <p:cNvPicPr>
            <a:picLocks noChangeAspect="1"/>
          </p:cNvPicPr>
          <p:nvPr/>
        </p:nvPicPr>
        <p:blipFill>
          <a:blip r:embed="rId2" cstate="print"/>
          <a:srcRect/>
          <a:stretch>
            <a:fillRect/>
          </a:stretch>
        </p:blipFill>
        <p:spPr bwMode="auto">
          <a:xfrm>
            <a:off x="605901" y="1286323"/>
            <a:ext cx="4332968" cy="4285353"/>
          </a:xfrm>
          <a:prstGeom prst="rect">
            <a:avLst/>
          </a:prstGeom>
          <a:noFill/>
          <a:ln w="9525">
            <a:noFill/>
            <a:miter lim="800000"/>
            <a:headEnd/>
            <a:tailEnd/>
          </a:ln>
        </p:spPr>
      </p:pic>
      <p:sp>
        <p:nvSpPr>
          <p:cNvPr id="6" name="文本框 5">
            <a:extLst>
              <a:ext uri="{FF2B5EF4-FFF2-40B4-BE49-F238E27FC236}">
                <a16:creationId xmlns:a16="http://schemas.microsoft.com/office/drawing/2014/main" id="{29358882-C44D-B035-F520-597087922193}"/>
              </a:ext>
            </a:extLst>
          </p:cNvPr>
          <p:cNvSpPr txBox="1"/>
          <p:nvPr/>
        </p:nvSpPr>
        <p:spPr>
          <a:xfrm>
            <a:off x="5153752" y="3945844"/>
            <a:ext cx="6647230" cy="2031325"/>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所有的基于反应堆的中微子实验均存在测量与理论计算的</a:t>
            </a:r>
            <a:r>
              <a:rPr lang="zh-CN" altLang="en-US" dirty="0">
                <a:solidFill>
                  <a:srgbClr val="FF0000"/>
                </a:solidFill>
              </a:rPr>
              <a:t>中微子能谱偏差</a:t>
            </a:r>
            <a:r>
              <a:rPr lang="zh-CN" altLang="en-US" dirty="0"/>
              <a:t>问题；</a:t>
            </a:r>
            <a:endParaRPr lang="en-US" altLang="zh-CN" dirty="0"/>
          </a:p>
          <a:p>
            <a:pPr marL="342900" indent="-342900">
              <a:buFont typeface="Arial" panose="020B0604020202020204" pitchFamily="34" charset="0"/>
              <a:buChar char="•"/>
            </a:pPr>
            <a:r>
              <a:rPr lang="zh-CN" altLang="en-US" dirty="0"/>
              <a:t>上世纪</a:t>
            </a:r>
            <a:r>
              <a:rPr lang="en-US" altLang="zh-CN" dirty="0"/>
              <a:t>80</a:t>
            </a:r>
            <a:r>
              <a:rPr lang="zh-CN" altLang="en-US" dirty="0"/>
              <a:t>年代法国劳厄</a:t>
            </a:r>
            <a:r>
              <a:rPr lang="en-US" altLang="zh-CN" dirty="0"/>
              <a:t>-</a:t>
            </a:r>
            <a:r>
              <a:rPr lang="zh-CN" altLang="en-US" dirty="0"/>
              <a:t>朗之万研究所（</a:t>
            </a:r>
            <a:r>
              <a:rPr lang="en-US" altLang="zh-CN" dirty="0"/>
              <a:t>Institute Laue-Langevin, ILL</a:t>
            </a:r>
            <a:r>
              <a:rPr lang="zh-CN" altLang="en-US" dirty="0"/>
              <a:t>）利用反应堆测量了反应堆核素裂变</a:t>
            </a:r>
            <a:r>
              <a:rPr lang="en-US" altLang="zh-CN" dirty="0"/>
              <a:t>β</a:t>
            </a:r>
            <a:r>
              <a:rPr lang="zh-CN" altLang="en-US" dirty="0"/>
              <a:t>能谱，是目前计算反应堆核素预期中微子能谱中广泛采用的实验数据；</a:t>
            </a:r>
            <a:endParaRPr lang="en-US" altLang="zh-CN" dirty="0"/>
          </a:p>
          <a:p>
            <a:pPr marL="342900" indent="-342900">
              <a:buFont typeface="Arial" panose="020B0604020202020204" pitchFamily="34" charset="0"/>
              <a:buChar char="•"/>
            </a:pPr>
            <a:r>
              <a:rPr lang="zh-CN" altLang="en-US" dirty="0"/>
              <a:t>一些理论提出反应堆中子能量与堆芯中子能量偏差是误差的主要来源。</a:t>
            </a:r>
          </a:p>
        </p:txBody>
      </p:sp>
      <p:sp>
        <p:nvSpPr>
          <p:cNvPr id="8" name="文本框 7">
            <a:extLst>
              <a:ext uri="{FF2B5EF4-FFF2-40B4-BE49-F238E27FC236}">
                <a16:creationId xmlns:a16="http://schemas.microsoft.com/office/drawing/2014/main" id="{17D3EC1C-711F-F139-306B-5C22C5483F9D}"/>
              </a:ext>
            </a:extLst>
          </p:cNvPr>
          <p:cNvSpPr txBox="1"/>
          <p:nvPr/>
        </p:nvSpPr>
        <p:spPr>
          <a:xfrm>
            <a:off x="391018" y="5506164"/>
            <a:ext cx="4566023" cy="261610"/>
          </a:xfrm>
          <a:prstGeom prst="rect">
            <a:avLst/>
          </a:prstGeom>
          <a:noFill/>
        </p:spPr>
        <p:txBody>
          <a:bodyPr wrap="square">
            <a:spAutoFit/>
          </a:bodyPr>
          <a:lstStyle/>
          <a:p>
            <a:r>
              <a:rPr lang="zh-CN" altLang="zh-CN" sz="1100" b="1" dirty="0">
                <a:effectLst/>
                <a:ea typeface="宋体" panose="02010600030101010101" pitchFamily="2" charset="-122"/>
                <a:cs typeface="宋体" panose="02010600030101010101" pitchFamily="2" charset="-122"/>
              </a:rPr>
              <a:t>大亚湾测量中微子快信号能谱和模型预期能谱对比，4~6MeV有明显超出</a:t>
            </a:r>
            <a:endParaRPr lang="zh-CN" altLang="en-US" sz="1100" b="1" dirty="0"/>
          </a:p>
        </p:txBody>
      </p:sp>
      <p:sp>
        <p:nvSpPr>
          <p:cNvPr id="10" name="文本框 9">
            <a:extLst>
              <a:ext uri="{FF2B5EF4-FFF2-40B4-BE49-F238E27FC236}">
                <a16:creationId xmlns:a16="http://schemas.microsoft.com/office/drawing/2014/main" id="{30CF995E-5CF7-D537-5330-938BEB310F6D}"/>
              </a:ext>
            </a:extLst>
          </p:cNvPr>
          <p:cNvSpPr txBox="1"/>
          <p:nvPr/>
        </p:nvSpPr>
        <p:spPr>
          <a:xfrm>
            <a:off x="5328770" y="3577117"/>
            <a:ext cx="3126825" cy="261610"/>
          </a:xfrm>
          <a:prstGeom prst="rect">
            <a:avLst/>
          </a:prstGeom>
          <a:noFill/>
        </p:spPr>
        <p:txBody>
          <a:bodyPr wrap="square">
            <a:spAutoFit/>
          </a:bodyPr>
          <a:lstStyle/>
          <a:p>
            <a:r>
              <a:rPr lang="zh-CN" altLang="zh-CN" sz="1100" b="1" dirty="0">
                <a:ea typeface="宋体" panose="02010600030101010101" pitchFamily="2" charset="-122"/>
              </a:rPr>
              <a:t>压水堆堆芯中子能谱和</a:t>
            </a:r>
            <a:r>
              <a:rPr lang="en-US" altLang="zh-CN" sz="1100" b="1" dirty="0">
                <a:ea typeface="宋体" panose="02010600030101010101" pitchFamily="2" charset="-122"/>
              </a:rPr>
              <a:t>ILL</a:t>
            </a:r>
            <a:r>
              <a:rPr lang="zh-CN" altLang="zh-CN" sz="1100" b="1" dirty="0">
                <a:ea typeface="宋体" panose="02010600030101010101" pitchFamily="2" charset="-122"/>
              </a:rPr>
              <a:t>实验反应堆热中子能谱</a:t>
            </a:r>
            <a:endParaRPr lang="zh-CN" altLang="en-US" sz="1100" b="1" dirty="0">
              <a:ea typeface="宋体" panose="02010600030101010101" pitchFamily="2" charset="-122"/>
            </a:endParaRPr>
          </a:p>
        </p:txBody>
      </p:sp>
      <p:sp>
        <p:nvSpPr>
          <p:cNvPr id="12" name="文本框 11">
            <a:extLst>
              <a:ext uri="{FF2B5EF4-FFF2-40B4-BE49-F238E27FC236}">
                <a16:creationId xmlns:a16="http://schemas.microsoft.com/office/drawing/2014/main" id="{6B114158-6DBE-FC5A-34F7-CC6C02CC7D49}"/>
              </a:ext>
            </a:extLst>
          </p:cNvPr>
          <p:cNvSpPr txBox="1"/>
          <p:nvPr/>
        </p:nvSpPr>
        <p:spPr>
          <a:xfrm>
            <a:off x="9365130" y="3520746"/>
            <a:ext cx="2105752" cy="261610"/>
          </a:xfrm>
          <a:prstGeom prst="rect">
            <a:avLst/>
          </a:prstGeom>
          <a:noFill/>
        </p:spPr>
        <p:txBody>
          <a:bodyPr wrap="square">
            <a:spAutoFit/>
          </a:bodyPr>
          <a:lstStyle/>
          <a:p>
            <a:r>
              <a:rPr lang="zh-CN" altLang="zh-CN" sz="1100" b="1" dirty="0">
                <a:ea typeface="宋体" panose="02010600030101010101" pitchFamily="2" charset="-122"/>
              </a:rPr>
              <a:t>白光中子源实验厅</a:t>
            </a:r>
            <a:r>
              <a:rPr lang="en-US" altLang="zh-CN" sz="1100" b="1" dirty="0">
                <a:ea typeface="宋体" panose="02010600030101010101" pitchFamily="2" charset="-122"/>
              </a:rPr>
              <a:t>1</a:t>
            </a:r>
            <a:r>
              <a:rPr lang="zh-CN" altLang="zh-CN" sz="1100" b="1" dirty="0">
                <a:ea typeface="宋体" panose="02010600030101010101" pitchFamily="2" charset="-122"/>
              </a:rPr>
              <a:t>处中子能谱</a:t>
            </a:r>
            <a:endParaRPr lang="zh-CN" altLang="en-US" sz="1100" b="1" dirty="0">
              <a:ea typeface="宋体" panose="02010600030101010101" pitchFamily="2" charset="-122"/>
            </a:endParaRPr>
          </a:p>
        </p:txBody>
      </p:sp>
      <p:sp>
        <p:nvSpPr>
          <p:cNvPr id="14" name="文本框 13">
            <a:extLst>
              <a:ext uri="{FF2B5EF4-FFF2-40B4-BE49-F238E27FC236}">
                <a16:creationId xmlns:a16="http://schemas.microsoft.com/office/drawing/2014/main" id="{F45889B5-92E0-239D-B638-FD2ECF2353F7}"/>
              </a:ext>
            </a:extLst>
          </p:cNvPr>
          <p:cNvSpPr txBox="1"/>
          <p:nvPr/>
        </p:nvSpPr>
        <p:spPr>
          <a:xfrm>
            <a:off x="0" y="5874891"/>
            <a:ext cx="7524376" cy="923330"/>
          </a:xfrm>
          <a:prstGeom prst="rect">
            <a:avLst/>
          </a:prstGeom>
          <a:noFill/>
        </p:spPr>
        <p:txBody>
          <a:bodyPr wrap="square">
            <a:spAutoFit/>
          </a:bodyPr>
          <a:lstStyle/>
          <a:p>
            <a:pPr marL="342900" lvl="0" indent="-342900">
              <a:buFont typeface="+mj-lt"/>
              <a:buAutoNum type="arabicPeriod"/>
            </a:pPr>
            <a:r>
              <a:rPr lang="en-US" altLang="zh-CN" sz="900" dirty="0" err="1">
                <a:effectLst/>
                <a:latin typeface="Abadi" panose="020B0604020202020204" pitchFamily="34" charset="0"/>
                <a:ea typeface="宋体" panose="02010600030101010101" pitchFamily="2" charset="-122"/>
                <a:cs typeface="宋体" panose="02010600030101010101" pitchFamily="2" charset="-122"/>
              </a:rPr>
              <a:t>J.K.Ahn</a:t>
            </a:r>
            <a:r>
              <a:rPr lang="en-US" altLang="zh-CN" sz="900" dirty="0">
                <a:effectLst/>
                <a:latin typeface="Abadi" panose="020B0604020202020204" pitchFamily="34" charset="0"/>
                <a:ea typeface="宋体" panose="02010600030101010101" pitchFamily="2" charset="-122"/>
                <a:cs typeface="宋体" panose="02010600030101010101" pitchFamily="2" charset="-122"/>
              </a:rPr>
              <a:t> et al. (RENO Collaboration), Phys. Rev. Lett. 108:191802, (2012)</a:t>
            </a:r>
            <a:endParaRPr lang="zh-CN" altLang="zh-CN" sz="900" dirty="0">
              <a:effectLst/>
              <a:latin typeface="Abadi" panose="020B0604020202020204" pitchFamily="34" charset="0"/>
              <a:ea typeface="宋体" panose="02010600030101010101" pitchFamily="2" charset="-122"/>
              <a:cs typeface="宋体" panose="02010600030101010101" pitchFamily="2" charset="-122"/>
            </a:endParaRPr>
          </a:p>
          <a:p>
            <a:pPr marL="342900" lvl="0" indent="-342900">
              <a:buFont typeface="+mj-lt"/>
              <a:buAutoNum type="arabicPeriod"/>
            </a:pPr>
            <a:r>
              <a:rPr lang="en-US" altLang="zh-CN" sz="900" dirty="0" err="1">
                <a:effectLst/>
                <a:latin typeface="Abadi" panose="020B0604020202020204" pitchFamily="34" charset="0"/>
                <a:ea typeface="宋体" panose="02010600030101010101" pitchFamily="2" charset="-122"/>
                <a:cs typeface="宋体" panose="02010600030101010101" pitchFamily="2" charset="-122"/>
              </a:rPr>
              <a:t>Q.An</a:t>
            </a:r>
            <a:r>
              <a:rPr lang="en-US" altLang="zh-CN" sz="900" dirty="0">
                <a:effectLst/>
                <a:latin typeface="Abadi" panose="020B0604020202020204" pitchFamily="34" charset="0"/>
                <a:ea typeface="宋体" panose="02010600030101010101" pitchFamily="2" charset="-122"/>
                <a:cs typeface="宋体" panose="02010600030101010101" pitchFamily="2" charset="-122"/>
              </a:rPr>
              <a:t> et al. Back-n white neutron facility for nuclear data measurements at CSNS, Journal of Instrumentation, 12, (2017)</a:t>
            </a:r>
            <a:endParaRPr lang="zh-CN" altLang="zh-CN" sz="900" dirty="0">
              <a:effectLst/>
              <a:latin typeface="Abadi" panose="020B0604020202020204" pitchFamily="34" charset="0"/>
              <a:ea typeface="宋体" panose="02010600030101010101" pitchFamily="2" charset="-122"/>
              <a:cs typeface="宋体" panose="02010600030101010101" pitchFamily="2" charset="-122"/>
            </a:endParaRPr>
          </a:p>
          <a:p>
            <a:pPr marL="342900" lvl="0" indent="-342900" algn="just">
              <a:buFont typeface="+mj-lt"/>
              <a:buAutoNum type="arabicPeriod"/>
            </a:pPr>
            <a:r>
              <a:rPr lang="en-US" altLang="zh-CN" sz="900" dirty="0">
                <a:effectLst/>
                <a:latin typeface="Abadi" panose="020B0604020202020204" pitchFamily="34" charset="0"/>
                <a:ea typeface="宋体" panose="02010600030101010101" pitchFamily="2" charset="-122"/>
                <a:cs typeface="宋体" panose="02010600030101010101" pitchFamily="2" charset="-122"/>
              </a:rPr>
              <a:t>JUNO collaboration, Neutrino Physics with JUNO, JOURNAL OF PHYSICS G-NUCLEAR AND PARTICLE PHYSICS , 2016 , 43 (3). </a:t>
            </a:r>
          </a:p>
          <a:p>
            <a:pPr marL="342900" indent="-342900" algn="just">
              <a:buFont typeface="+mj-lt"/>
              <a:buAutoNum type="arabicPeriod"/>
            </a:pPr>
            <a:r>
              <a:rPr lang="en-US" altLang="zh-CN" sz="900" dirty="0" err="1">
                <a:effectLst/>
                <a:latin typeface="Abadi" panose="020B0604020202020204" pitchFamily="34" charset="0"/>
                <a:ea typeface="宋体" panose="02010600030101010101" pitchFamily="2" charset="-122"/>
                <a:cs typeface="宋体" panose="02010600030101010101" pitchFamily="2" charset="-122"/>
              </a:rPr>
              <a:t>PatrickHuber</a:t>
            </a:r>
            <a:r>
              <a:rPr lang="en-US" altLang="zh-CN" sz="900" dirty="0">
                <a:effectLst/>
                <a:latin typeface="Abadi" panose="020B0604020202020204" pitchFamily="34" charset="0"/>
                <a:ea typeface="宋体" panose="02010600030101010101" pitchFamily="2" charset="-122"/>
                <a:cs typeface="宋体" panose="02010600030101010101" pitchFamily="2" charset="-122"/>
              </a:rPr>
              <a:t>.  Reactor antineutrino fluxes – Status and challenges. </a:t>
            </a:r>
            <a:r>
              <a:rPr lang="zh-CN" altLang="zh-CN" sz="900" dirty="0">
                <a:effectLst/>
                <a:latin typeface="Abadi" panose="020B0604020202020204" pitchFamily="34" charset="0"/>
                <a:ea typeface="Calibri" panose="020F0502020204030204" pitchFamily="34" charset="0"/>
                <a:cs typeface="宋体" panose="02010600030101010101" pitchFamily="2" charset="-122"/>
              </a:rPr>
              <a:t>Nuclear PhysicsB, 908 (2016) 268–278</a:t>
            </a:r>
            <a:endParaRPr lang="zh-CN" altLang="zh-CN" sz="900" dirty="0">
              <a:effectLst/>
              <a:latin typeface="Abadi" panose="020B0604020202020204" pitchFamily="34" charset="0"/>
              <a:ea typeface="宋体" panose="02010600030101010101" pitchFamily="2" charset="-122"/>
              <a:cs typeface="宋体" panose="02010600030101010101" pitchFamily="2" charset="-122"/>
            </a:endParaRPr>
          </a:p>
          <a:p>
            <a:pPr marL="342900" lvl="0" indent="-342900" algn="just">
              <a:buFont typeface="+mj-lt"/>
              <a:buAutoNum type="arabicPeriod"/>
            </a:pPr>
            <a:r>
              <a:rPr lang="en-US" altLang="zh-CN" sz="900" kern="100" dirty="0">
                <a:effectLst/>
                <a:latin typeface="Abadi" panose="020B0604020202020204" pitchFamily="34" charset="0"/>
                <a:ea typeface="宋体" panose="02010600030101010101" pitchFamily="2" charset="-122"/>
              </a:rPr>
              <a:t>Asner, D.M., et al., Method of fission product beta spectra measurements for predicting reactor anti-neutrino emission. Nuclear Instruments and Methods in Physics Research Section A: Accelerators, Spectrometers, Detectors and Associated Equipment, 2015. 776: p. 75-82.</a:t>
            </a:r>
            <a:endParaRPr lang="zh-CN" altLang="zh-CN" sz="900" dirty="0">
              <a:effectLst/>
              <a:latin typeface="Abadi" panose="020B0604020202020204" pitchFamily="34" charset="0"/>
              <a:ea typeface="宋体" panose="02010600030101010101" pitchFamily="2" charset="-122"/>
              <a:cs typeface="宋体" panose="02010600030101010101" pitchFamily="2" charset="-122"/>
            </a:endParaRPr>
          </a:p>
        </p:txBody>
      </p:sp>
      <p:pic>
        <p:nvPicPr>
          <p:cNvPr id="7" name="图片 6">
            <a:extLst>
              <a:ext uri="{FF2B5EF4-FFF2-40B4-BE49-F238E27FC236}">
                <a16:creationId xmlns:a16="http://schemas.microsoft.com/office/drawing/2014/main" id="{C2456ECD-54D9-9C02-703E-399FD888418D}"/>
              </a:ext>
            </a:extLst>
          </p:cNvPr>
          <p:cNvPicPr>
            <a:picLocks noChangeAspect="1"/>
          </p:cNvPicPr>
          <p:nvPr/>
        </p:nvPicPr>
        <p:blipFill>
          <a:blip r:embed="rId3"/>
          <a:stretch>
            <a:fillRect/>
          </a:stretch>
        </p:blipFill>
        <p:spPr>
          <a:xfrm>
            <a:off x="8710112" y="998929"/>
            <a:ext cx="3306486" cy="2418133"/>
          </a:xfrm>
          <a:prstGeom prst="rect">
            <a:avLst/>
          </a:prstGeom>
        </p:spPr>
      </p:pic>
      <p:pic>
        <p:nvPicPr>
          <p:cNvPr id="9" name="图片 8">
            <a:extLst>
              <a:ext uri="{FF2B5EF4-FFF2-40B4-BE49-F238E27FC236}">
                <a16:creationId xmlns:a16="http://schemas.microsoft.com/office/drawing/2014/main" id="{8884A0BE-E785-ACB0-90AF-6C2EA3C45143}"/>
              </a:ext>
            </a:extLst>
          </p:cNvPr>
          <p:cNvPicPr>
            <a:picLocks noChangeAspect="1"/>
          </p:cNvPicPr>
          <p:nvPr/>
        </p:nvPicPr>
        <p:blipFill>
          <a:blip r:embed="rId4"/>
          <a:stretch>
            <a:fillRect/>
          </a:stretch>
        </p:blipFill>
        <p:spPr>
          <a:xfrm>
            <a:off x="5047087" y="998929"/>
            <a:ext cx="3623884" cy="2601298"/>
          </a:xfrm>
          <a:prstGeom prst="rect">
            <a:avLst/>
          </a:prstGeom>
          <a:noFill/>
          <a:ln w="9525">
            <a:noFill/>
          </a:ln>
        </p:spPr>
      </p:pic>
      <p:sp>
        <p:nvSpPr>
          <p:cNvPr id="5" name="页脚占位符 4">
            <a:extLst>
              <a:ext uri="{FF2B5EF4-FFF2-40B4-BE49-F238E27FC236}">
                <a16:creationId xmlns:a16="http://schemas.microsoft.com/office/drawing/2014/main" id="{2013BECD-3495-48B3-6A72-CE7FA8A1896A}"/>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11" name="灯片编号占位符 10">
            <a:extLst>
              <a:ext uri="{FF2B5EF4-FFF2-40B4-BE49-F238E27FC236}">
                <a16:creationId xmlns:a16="http://schemas.microsoft.com/office/drawing/2014/main" id="{5CFA77E1-6D3C-6ABD-EA3A-6B93B78846B8}"/>
              </a:ext>
            </a:extLst>
          </p:cNvPr>
          <p:cNvSpPr>
            <a:spLocks noGrp="1"/>
          </p:cNvSpPr>
          <p:nvPr>
            <p:ph type="sldNum" sz="quarter" idx="12"/>
          </p:nvPr>
        </p:nvSpPr>
        <p:spPr/>
        <p:txBody>
          <a:bodyPr/>
          <a:lstStyle/>
          <a:p>
            <a:fld id="{3E0BCE7E-9565-4515-9C4E-5B4E2AD8AE0F}" type="slidenum">
              <a:rPr lang="zh-CN" altLang="en-US" smtClean="0"/>
              <a:t>32</a:t>
            </a:fld>
            <a:endParaRPr lang="zh-CN" altLang="en-US"/>
          </a:p>
        </p:txBody>
      </p:sp>
    </p:spTree>
    <p:extLst>
      <p:ext uri="{BB962C8B-B14F-4D97-AF65-F5344CB8AC3E}">
        <p14:creationId xmlns:p14="http://schemas.microsoft.com/office/powerpoint/2010/main" val="136007336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15215D-8F1F-0447-2F2B-FFA03BF7C27B}"/>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90D8052E-85B6-0008-EEB3-F282FBD11966}"/>
              </a:ext>
            </a:extLst>
          </p:cNvPr>
          <p:cNvSpPr>
            <a:spLocks noGrp="1"/>
          </p:cNvSpPr>
          <p:nvPr>
            <p:ph type="sldNum" sz="quarter" idx="12"/>
          </p:nvPr>
        </p:nvSpPr>
        <p:spPr/>
        <p:txBody>
          <a:bodyPr/>
          <a:lstStyle/>
          <a:p>
            <a:fld id="{8502C05D-6918-4451-A731-BC78C4B4E50B}" type="slidenum">
              <a:rPr lang="zh-CN" altLang="en-US" smtClean="0"/>
              <a:t>33</a:t>
            </a:fld>
            <a:endParaRPr lang="zh-CN" altLang="en-US"/>
          </a:p>
        </p:txBody>
      </p:sp>
      <p:sp>
        <p:nvSpPr>
          <p:cNvPr id="7" name="矩形 6">
            <a:extLst>
              <a:ext uri="{FF2B5EF4-FFF2-40B4-BE49-F238E27FC236}">
                <a16:creationId xmlns:a16="http://schemas.microsoft.com/office/drawing/2014/main" id="{53830A5F-0C99-F304-67D6-4049EDC90038}"/>
              </a:ext>
            </a:extLst>
          </p:cNvPr>
          <p:cNvSpPr/>
          <p:nvPr/>
        </p:nvSpPr>
        <p:spPr>
          <a:xfrm>
            <a:off x="2887450" y="2967335"/>
            <a:ext cx="6417141"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其他扩展应用束流线</a:t>
            </a:r>
          </a:p>
        </p:txBody>
      </p:sp>
      <p:sp>
        <p:nvSpPr>
          <p:cNvPr id="10" name="矩形 9">
            <a:extLst>
              <a:ext uri="{FF2B5EF4-FFF2-40B4-BE49-F238E27FC236}">
                <a16:creationId xmlns:a16="http://schemas.microsoft.com/office/drawing/2014/main" id="{078DB939-F4CA-523D-8404-DF0579910418}"/>
              </a:ext>
            </a:extLst>
          </p:cNvPr>
          <p:cNvSpPr/>
          <p:nvPr/>
        </p:nvSpPr>
        <p:spPr>
          <a:xfrm>
            <a:off x="3667300" y="3700377"/>
            <a:ext cx="4857419" cy="923330"/>
          </a:xfrm>
          <a:prstGeom prst="rect">
            <a:avLst/>
          </a:prstGeom>
          <a:noFill/>
        </p:spPr>
        <p:txBody>
          <a:bodyPr wrap="none" lIns="91440" tIns="45720" rIns="91440" bIns="45720">
            <a:spAutoFit/>
          </a:bodyPr>
          <a:lstStyle/>
          <a:p>
            <a:pPr algn="ctr"/>
            <a:r>
              <a:rPr lang="en-US" altLang="zh-CN" sz="5400" b="0" cap="none" spc="0" dirty="0">
                <a:ln w="0"/>
                <a:gradFill>
                  <a:gsLst>
                    <a:gs pos="21000">
                      <a:srgbClr val="53575C"/>
                    </a:gs>
                    <a:gs pos="88000">
                      <a:srgbClr val="C5C7CA"/>
                    </a:gs>
                  </a:gsLst>
                  <a:lin ang="5400000"/>
                </a:gradFill>
                <a:effectLst/>
                <a:latin typeface="Bradley Hand ITC" panose="03070402050302030203" pitchFamily="66" charset="0"/>
              </a:rPr>
              <a:t>Other beamlines</a:t>
            </a:r>
            <a:endParaRPr lang="zh-CN" altLang="en-US" sz="5400" b="0" cap="none" spc="0" dirty="0">
              <a:ln w="0"/>
              <a:gradFill>
                <a:gsLst>
                  <a:gs pos="21000">
                    <a:srgbClr val="53575C"/>
                  </a:gs>
                  <a:gs pos="88000">
                    <a:srgbClr val="C5C7CA"/>
                  </a:gs>
                </a:gsLst>
                <a:lin ang="5400000"/>
              </a:gradFill>
              <a:effectLst/>
              <a:latin typeface="Bradley Hand ITC" panose="03070402050302030203" pitchFamily="66" charset="0"/>
            </a:endParaRPr>
          </a:p>
        </p:txBody>
      </p:sp>
    </p:spTree>
    <p:extLst>
      <p:ext uri="{BB962C8B-B14F-4D97-AF65-F5344CB8AC3E}">
        <p14:creationId xmlns:p14="http://schemas.microsoft.com/office/powerpoint/2010/main" val="228578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72" y="992935"/>
            <a:ext cx="8643635" cy="5728447"/>
          </a:xfrm>
          <a:prstGeom prst="rect">
            <a:avLst/>
          </a:prstGeom>
        </p:spPr>
      </p:pic>
      <p:sp>
        <p:nvSpPr>
          <p:cNvPr id="6" name="文本框 5"/>
          <p:cNvSpPr txBox="1"/>
          <p:nvPr/>
        </p:nvSpPr>
        <p:spPr>
          <a:xfrm>
            <a:off x="0" y="5335839"/>
            <a:ext cx="902811" cy="307777"/>
          </a:xfrm>
          <a:prstGeom prst="rect">
            <a:avLst/>
          </a:prstGeom>
          <a:noFill/>
        </p:spPr>
        <p:txBody>
          <a:bodyPr wrap="none" rtlCol="0">
            <a:spAutoFit/>
          </a:bodyPr>
          <a:lstStyle/>
          <a:p>
            <a:r>
              <a:rPr lang="zh-CN" altLang="en-US" sz="1400" dirty="0"/>
              <a:t>真空阀门</a:t>
            </a:r>
          </a:p>
        </p:txBody>
      </p:sp>
      <p:sp>
        <p:nvSpPr>
          <p:cNvPr id="7" name="文本框 6"/>
          <p:cNvSpPr txBox="1"/>
          <p:nvPr/>
        </p:nvSpPr>
        <p:spPr>
          <a:xfrm>
            <a:off x="959405" y="5725605"/>
            <a:ext cx="1088055" cy="307777"/>
          </a:xfrm>
          <a:prstGeom prst="rect">
            <a:avLst/>
          </a:prstGeom>
          <a:noFill/>
        </p:spPr>
        <p:txBody>
          <a:bodyPr wrap="none" rtlCol="0">
            <a:spAutoFit/>
          </a:bodyPr>
          <a:lstStyle/>
          <a:p>
            <a:r>
              <a:rPr lang="en-US" altLang="zh-CN" sz="1400" dirty="0"/>
              <a:t>CT</a:t>
            </a:r>
            <a:r>
              <a:rPr lang="zh-CN" altLang="en-US" sz="1400" dirty="0"/>
              <a:t>束流监测</a:t>
            </a:r>
          </a:p>
        </p:txBody>
      </p:sp>
      <p:sp>
        <p:nvSpPr>
          <p:cNvPr id="8" name="文本框 7"/>
          <p:cNvSpPr txBox="1"/>
          <p:nvPr/>
        </p:nvSpPr>
        <p:spPr>
          <a:xfrm>
            <a:off x="163307" y="4935460"/>
            <a:ext cx="1261884" cy="307777"/>
          </a:xfrm>
          <a:prstGeom prst="rect">
            <a:avLst/>
          </a:prstGeom>
          <a:noFill/>
        </p:spPr>
        <p:txBody>
          <a:bodyPr wrap="none" rtlCol="0">
            <a:spAutoFit/>
          </a:bodyPr>
          <a:lstStyle/>
          <a:p>
            <a:r>
              <a:rPr lang="zh-CN" altLang="en-US" sz="1400" dirty="0"/>
              <a:t>降流及降能器</a:t>
            </a:r>
          </a:p>
        </p:txBody>
      </p:sp>
      <p:sp>
        <p:nvSpPr>
          <p:cNvPr id="9" name="文本框 8"/>
          <p:cNvSpPr txBox="1"/>
          <p:nvPr/>
        </p:nvSpPr>
        <p:spPr>
          <a:xfrm>
            <a:off x="1575114" y="5417828"/>
            <a:ext cx="814647" cy="307777"/>
          </a:xfrm>
          <a:prstGeom prst="rect">
            <a:avLst/>
          </a:prstGeom>
          <a:noFill/>
        </p:spPr>
        <p:txBody>
          <a:bodyPr wrap="none" rtlCol="0">
            <a:spAutoFit/>
          </a:bodyPr>
          <a:lstStyle/>
          <a:p>
            <a:r>
              <a:rPr lang="zh-CN" altLang="en-US" sz="1400" dirty="0"/>
              <a:t>准直器</a:t>
            </a:r>
            <a:r>
              <a:rPr lang="en-US" altLang="zh-CN" sz="1400" dirty="0"/>
              <a:t>1</a:t>
            </a:r>
            <a:endParaRPr lang="zh-CN" altLang="en-US" sz="1400" dirty="0"/>
          </a:p>
        </p:txBody>
      </p:sp>
      <p:sp>
        <p:nvSpPr>
          <p:cNvPr id="10" name="文本框 9"/>
          <p:cNvSpPr txBox="1"/>
          <p:nvPr/>
        </p:nvSpPr>
        <p:spPr>
          <a:xfrm>
            <a:off x="1850665" y="4378527"/>
            <a:ext cx="814647" cy="307777"/>
          </a:xfrm>
          <a:prstGeom prst="rect">
            <a:avLst/>
          </a:prstGeom>
          <a:noFill/>
        </p:spPr>
        <p:txBody>
          <a:bodyPr wrap="none" rtlCol="0">
            <a:spAutoFit/>
          </a:bodyPr>
          <a:lstStyle/>
          <a:p>
            <a:r>
              <a:rPr lang="zh-CN" altLang="en-US" sz="1400" dirty="0"/>
              <a:t>准直器</a:t>
            </a:r>
            <a:r>
              <a:rPr lang="en-US" altLang="zh-CN" sz="1400" dirty="0"/>
              <a:t>2</a:t>
            </a:r>
            <a:endParaRPr lang="zh-CN" altLang="en-US" sz="1400" dirty="0"/>
          </a:p>
        </p:txBody>
      </p:sp>
      <p:sp>
        <p:nvSpPr>
          <p:cNvPr id="11" name="文本框 10"/>
          <p:cNvSpPr txBox="1"/>
          <p:nvPr/>
        </p:nvSpPr>
        <p:spPr>
          <a:xfrm>
            <a:off x="3331566" y="3616913"/>
            <a:ext cx="814647" cy="307777"/>
          </a:xfrm>
          <a:prstGeom prst="rect">
            <a:avLst/>
          </a:prstGeom>
          <a:noFill/>
        </p:spPr>
        <p:txBody>
          <a:bodyPr wrap="none" rtlCol="0">
            <a:spAutoFit/>
          </a:bodyPr>
          <a:lstStyle/>
          <a:p>
            <a:r>
              <a:rPr lang="zh-CN" altLang="en-US" sz="1400" dirty="0"/>
              <a:t>准直器</a:t>
            </a:r>
            <a:r>
              <a:rPr lang="en-US" altLang="zh-CN" sz="1400" dirty="0"/>
              <a:t>3</a:t>
            </a:r>
            <a:endParaRPr lang="zh-CN" altLang="en-US" sz="1400" dirty="0"/>
          </a:p>
        </p:txBody>
      </p:sp>
      <p:sp>
        <p:nvSpPr>
          <p:cNvPr id="13" name="文本框 12"/>
          <p:cNvSpPr txBox="1"/>
          <p:nvPr/>
        </p:nvSpPr>
        <p:spPr>
          <a:xfrm>
            <a:off x="5143240" y="2144604"/>
            <a:ext cx="902811" cy="307777"/>
          </a:xfrm>
          <a:prstGeom prst="rect">
            <a:avLst/>
          </a:prstGeom>
          <a:noFill/>
        </p:spPr>
        <p:txBody>
          <a:bodyPr wrap="none" rtlCol="0">
            <a:spAutoFit/>
          </a:bodyPr>
          <a:lstStyle/>
          <a:p>
            <a:r>
              <a:rPr lang="zh-CN" altLang="en-US" sz="1400" dirty="0"/>
              <a:t>法拉第筒</a:t>
            </a:r>
          </a:p>
        </p:txBody>
      </p:sp>
      <p:sp>
        <p:nvSpPr>
          <p:cNvPr id="14" name="文本框 13"/>
          <p:cNvSpPr txBox="1"/>
          <p:nvPr/>
        </p:nvSpPr>
        <p:spPr>
          <a:xfrm>
            <a:off x="6761740" y="1634841"/>
            <a:ext cx="723275" cy="307777"/>
          </a:xfrm>
          <a:prstGeom prst="rect">
            <a:avLst/>
          </a:prstGeom>
          <a:noFill/>
        </p:spPr>
        <p:txBody>
          <a:bodyPr wrap="none" rtlCol="0">
            <a:spAutoFit/>
          </a:bodyPr>
          <a:lstStyle/>
          <a:p>
            <a:r>
              <a:rPr lang="zh-CN" altLang="en-US" sz="1400" b="1" dirty="0"/>
              <a:t>废束站</a:t>
            </a:r>
          </a:p>
        </p:txBody>
      </p:sp>
      <p:sp>
        <p:nvSpPr>
          <p:cNvPr id="15" name="文本框 14"/>
          <p:cNvSpPr txBox="1"/>
          <p:nvPr/>
        </p:nvSpPr>
        <p:spPr>
          <a:xfrm>
            <a:off x="4168842" y="5028062"/>
            <a:ext cx="902811" cy="307777"/>
          </a:xfrm>
          <a:prstGeom prst="rect">
            <a:avLst/>
          </a:prstGeom>
          <a:noFill/>
        </p:spPr>
        <p:txBody>
          <a:bodyPr wrap="none" rtlCol="0">
            <a:spAutoFit/>
          </a:bodyPr>
          <a:lstStyle/>
          <a:p>
            <a:r>
              <a:rPr lang="zh-CN" altLang="en-US" sz="1400" dirty="0"/>
              <a:t>真空泵组</a:t>
            </a:r>
          </a:p>
        </p:txBody>
      </p:sp>
      <p:sp>
        <p:nvSpPr>
          <p:cNvPr id="16" name="文本框 15"/>
          <p:cNvSpPr txBox="1"/>
          <p:nvPr/>
        </p:nvSpPr>
        <p:spPr>
          <a:xfrm>
            <a:off x="2047460" y="6149875"/>
            <a:ext cx="1803699" cy="369332"/>
          </a:xfrm>
          <a:prstGeom prst="rect">
            <a:avLst/>
          </a:prstGeom>
          <a:noFill/>
        </p:spPr>
        <p:txBody>
          <a:bodyPr wrap="none" rtlCol="0">
            <a:spAutoFit/>
          </a:bodyPr>
          <a:lstStyle/>
          <a:p>
            <a:r>
              <a:rPr lang="zh-CN" altLang="en-US" dirty="0"/>
              <a:t>束线总长度</a:t>
            </a:r>
            <a:r>
              <a:rPr lang="en-US" altLang="zh-CN" dirty="0"/>
              <a:t>14</a:t>
            </a:r>
            <a:r>
              <a:rPr lang="zh-CN" altLang="en-US" dirty="0"/>
              <a:t>米</a:t>
            </a:r>
          </a:p>
        </p:txBody>
      </p:sp>
      <p:cxnSp>
        <p:nvCxnSpPr>
          <p:cNvPr id="18" name="直接箭头连接符 17"/>
          <p:cNvCxnSpPr/>
          <p:nvPr/>
        </p:nvCxnSpPr>
        <p:spPr>
          <a:xfrm flipV="1">
            <a:off x="172272" y="5802312"/>
            <a:ext cx="489938" cy="1972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865" y="5999536"/>
            <a:ext cx="723275" cy="307777"/>
          </a:xfrm>
          <a:prstGeom prst="rect">
            <a:avLst/>
          </a:prstGeom>
          <a:noFill/>
          <a:ln>
            <a:noFill/>
          </a:ln>
        </p:spPr>
        <p:txBody>
          <a:bodyPr wrap="none" rtlCol="0">
            <a:spAutoFit/>
          </a:bodyPr>
          <a:lstStyle/>
          <a:p>
            <a:r>
              <a:rPr lang="zh-CN" altLang="en-US" sz="1400" dirty="0"/>
              <a:t>质子束</a:t>
            </a:r>
          </a:p>
        </p:txBody>
      </p:sp>
      <p:sp>
        <p:nvSpPr>
          <p:cNvPr id="21" name="标题 1"/>
          <p:cNvSpPr>
            <a:spLocks noGrp="1"/>
          </p:cNvSpPr>
          <p:nvPr>
            <p:ph type="title"/>
          </p:nvPr>
        </p:nvSpPr>
        <p:spPr>
          <a:xfrm>
            <a:off x="336845" y="25226"/>
            <a:ext cx="10515600" cy="1325563"/>
          </a:xfrm>
        </p:spPr>
        <p:txBody>
          <a:bodyPr>
            <a:normAutofit/>
          </a:bodyPr>
          <a:lstStyle/>
          <a:p>
            <a:r>
              <a:rPr lang="en-US" altLang="zh-CN" sz="3600" dirty="0">
                <a:latin typeface="Times New Roman" panose="02020603050405020304" pitchFamily="18" charset="0"/>
                <a:cs typeface="Times New Roman" panose="02020603050405020304" pitchFamily="18" charset="0"/>
              </a:rPr>
              <a:t>CSNS</a:t>
            </a:r>
            <a:r>
              <a:rPr lang="zh-CN" altLang="en-US" sz="3600" dirty="0">
                <a:latin typeface="Times New Roman" panose="02020603050405020304" pitchFamily="18" charset="0"/>
                <a:cs typeface="Times New Roman" panose="02020603050405020304" pitchFamily="18" charset="0"/>
              </a:rPr>
              <a:t>伴生质子束实验平台（</a:t>
            </a:r>
            <a:r>
              <a:rPr lang="en-US" altLang="zh-CN" sz="3600" dirty="0">
                <a:latin typeface="Times New Roman" panose="02020603050405020304" pitchFamily="18" charset="0"/>
                <a:cs typeface="Times New Roman" panose="02020603050405020304" pitchFamily="18" charset="0"/>
              </a:rPr>
              <a:t>APEP</a:t>
            </a:r>
            <a:r>
              <a:rPr lang="zh-CN" altLang="en-US" sz="3600" dirty="0">
                <a:latin typeface="Times New Roman" panose="02020603050405020304" pitchFamily="18" charset="0"/>
                <a:cs typeface="Times New Roman" panose="02020603050405020304" pitchFamily="18" charset="0"/>
              </a:rPr>
              <a:t>）</a:t>
            </a:r>
          </a:p>
        </p:txBody>
      </p:sp>
      <p:sp>
        <p:nvSpPr>
          <p:cNvPr id="39" name="内容占位符 2"/>
          <p:cNvSpPr>
            <a:spLocks noGrp="1"/>
          </p:cNvSpPr>
          <p:nvPr>
            <p:ph idx="1"/>
          </p:nvPr>
        </p:nvSpPr>
        <p:spPr>
          <a:xfrm>
            <a:off x="6224975" y="3770801"/>
            <a:ext cx="5776253" cy="2598577"/>
          </a:xfrm>
        </p:spPr>
        <p:txBody>
          <a:bodyPr>
            <a:noAutofit/>
          </a:bodyPr>
          <a:lstStyle/>
          <a:p>
            <a:pPr marL="0" indent="0">
              <a:buNone/>
            </a:pPr>
            <a:r>
              <a:rPr lang="zh-CN" altLang="zh-CN" sz="2000" b="1" dirty="0"/>
              <a:t>质子束参数指标</a:t>
            </a:r>
          </a:p>
          <a:p>
            <a:pPr>
              <a:buClr>
                <a:srgbClr val="00B0F0"/>
              </a:buClr>
              <a:buFont typeface="Wingdings" panose="05000000000000000000" pitchFamily="2" charset="2"/>
              <a:buChar char="Ø"/>
            </a:pPr>
            <a:r>
              <a:rPr lang="zh-CN" altLang="zh-CN" sz="1400" b="1" dirty="0"/>
              <a:t>能量范围：</a:t>
            </a:r>
            <a:r>
              <a:rPr lang="en-US" altLang="zh-CN" sz="1400" dirty="0"/>
              <a:t>10-80 MeV (</a:t>
            </a:r>
            <a:r>
              <a:rPr lang="zh-CN" altLang="zh-CN" sz="1400" dirty="0"/>
              <a:t>能散</a:t>
            </a:r>
            <a:r>
              <a:rPr lang="en-US" altLang="zh-CN" sz="1400" dirty="0"/>
              <a:t>(FWHM)&lt;8.65% @&gt;30MeV)</a:t>
            </a:r>
            <a:endParaRPr lang="zh-CN" altLang="zh-CN" sz="1400" dirty="0"/>
          </a:p>
          <a:p>
            <a:pPr>
              <a:buClr>
                <a:srgbClr val="00B0F0"/>
              </a:buClr>
              <a:buFont typeface="Wingdings" panose="05000000000000000000" pitchFamily="2" charset="2"/>
              <a:buChar char="Ø"/>
            </a:pPr>
            <a:r>
              <a:rPr lang="zh-CN" altLang="zh-CN" sz="1400" b="1" dirty="0"/>
              <a:t>束斑尺寸：</a:t>
            </a:r>
            <a:r>
              <a:rPr lang="zh-CN" altLang="zh-CN" sz="1400" dirty="0"/>
              <a:t> </a:t>
            </a:r>
            <a:r>
              <a:rPr lang="en-US" altLang="zh-CN" sz="1400" dirty="0"/>
              <a:t>10 x 10 mm</a:t>
            </a:r>
            <a:r>
              <a:rPr lang="en-US" altLang="zh-CN" sz="1400" baseline="30000" dirty="0"/>
              <a:t>2</a:t>
            </a:r>
            <a:r>
              <a:rPr lang="en-US" altLang="zh-CN" sz="1400" dirty="0"/>
              <a:t> – 50 x 50 mm</a:t>
            </a:r>
            <a:r>
              <a:rPr lang="en-US" altLang="zh-CN" sz="1400" baseline="30000" dirty="0"/>
              <a:t>2</a:t>
            </a:r>
            <a:r>
              <a:rPr lang="zh-CN" altLang="zh-CN" sz="1400" dirty="0"/>
              <a:t>（连续可调</a:t>
            </a:r>
            <a:r>
              <a:rPr lang="zh-CN" altLang="en-US" sz="1400" dirty="0"/>
              <a:t>，均匀性 </a:t>
            </a:r>
            <a:r>
              <a:rPr lang="en-US" altLang="zh-CN" sz="1400" dirty="0"/>
              <a:t>&gt; 95%</a:t>
            </a:r>
            <a:r>
              <a:rPr lang="zh-CN" altLang="zh-CN" sz="1400" dirty="0"/>
              <a:t>）</a:t>
            </a:r>
          </a:p>
          <a:p>
            <a:pPr>
              <a:buClr>
                <a:srgbClr val="00B0F0"/>
              </a:buClr>
              <a:buFont typeface="Wingdings" panose="05000000000000000000" pitchFamily="2" charset="2"/>
              <a:buChar char="Ø"/>
            </a:pPr>
            <a:r>
              <a:rPr lang="zh-CN" altLang="zh-CN" sz="1400" b="1" dirty="0"/>
              <a:t>质子</a:t>
            </a:r>
            <a:r>
              <a:rPr lang="zh-CN" altLang="en-US" sz="1400" b="1" dirty="0"/>
              <a:t>注量率</a:t>
            </a:r>
            <a:r>
              <a:rPr lang="zh-CN" altLang="zh-CN" sz="1400" b="1" dirty="0"/>
              <a:t>：</a:t>
            </a:r>
            <a:r>
              <a:rPr lang="en-US" altLang="zh-CN" sz="1400" dirty="0"/>
              <a:t>10</a:t>
            </a:r>
            <a:r>
              <a:rPr lang="en-US" altLang="zh-CN" sz="1400" baseline="30000" dirty="0"/>
              <a:t>5</a:t>
            </a:r>
            <a:r>
              <a:rPr lang="en-US" altLang="zh-CN" sz="1400" dirty="0"/>
              <a:t>-10</a:t>
            </a:r>
            <a:r>
              <a:rPr lang="en-US" altLang="zh-CN" sz="1400" baseline="30000" dirty="0"/>
              <a:t>10</a:t>
            </a:r>
            <a:r>
              <a:rPr lang="en-US" altLang="zh-CN" sz="1400" dirty="0"/>
              <a:t> p/cm</a:t>
            </a:r>
            <a:r>
              <a:rPr lang="en-US" altLang="zh-CN" sz="1400" baseline="30000" dirty="0"/>
              <a:t>2</a:t>
            </a:r>
            <a:r>
              <a:rPr lang="en-US" altLang="zh-CN" sz="1400" dirty="0"/>
              <a:t>/s </a:t>
            </a:r>
            <a:endParaRPr lang="zh-CN" altLang="zh-CN" sz="1400" dirty="0"/>
          </a:p>
          <a:p>
            <a:pPr>
              <a:buClr>
                <a:srgbClr val="00B0F0"/>
              </a:buClr>
              <a:buFont typeface="Wingdings" panose="05000000000000000000" pitchFamily="2" charset="2"/>
              <a:buChar char="Ø"/>
            </a:pPr>
            <a:r>
              <a:rPr lang="zh-CN" altLang="zh-CN" sz="1400" b="1" dirty="0"/>
              <a:t>流强监测：</a:t>
            </a:r>
            <a:r>
              <a:rPr lang="en-US" altLang="zh-CN" sz="1400" dirty="0"/>
              <a:t>1. CT</a:t>
            </a:r>
            <a:r>
              <a:rPr lang="zh-CN" altLang="en-US" sz="1400" dirty="0"/>
              <a:t>、</a:t>
            </a:r>
            <a:r>
              <a:rPr lang="zh-CN" altLang="zh-CN" sz="1400" dirty="0"/>
              <a:t>法拉第筒</a:t>
            </a:r>
            <a:r>
              <a:rPr lang="zh-CN" altLang="en-US" sz="1400" dirty="0"/>
              <a:t>及活化片</a:t>
            </a:r>
            <a:endParaRPr lang="en-US" altLang="zh-CN" sz="1400" dirty="0"/>
          </a:p>
          <a:p>
            <a:pPr>
              <a:buClr>
                <a:srgbClr val="00B0F0"/>
              </a:buClr>
              <a:buFont typeface="Wingdings" panose="05000000000000000000" pitchFamily="2" charset="2"/>
              <a:buChar char="Ø"/>
            </a:pPr>
            <a:r>
              <a:rPr lang="zh-CN" altLang="zh-CN" sz="1400" b="1" dirty="0"/>
              <a:t>真空测试点：</a:t>
            </a:r>
            <a:r>
              <a:rPr lang="zh-CN" altLang="en-US" sz="1400" dirty="0"/>
              <a:t>真空度</a:t>
            </a:r>
            <a:r>
              <a:rPr lang="en-US" altLang="zh-CN" sz="1400" dirty="0"/>
              <a:t>&lt;10</a:t>
            </a:r>
            <a:r>
              <a:rPr lang="en-US" altLang="zh-CN" sz="1400" baseline="30000" dirty="0"/>
              <a:t>-3 </a:t>
            </a:r>
            <a:r>
              <a:rPr lang="en-US" altLang="zh-CN" sz="1400" dirty="0"/>
              <a:t>Pa, </a:t>
            </a:r>
            <a:r>
              <a:rPr lang="zh-CN" altLang="en-US" sz="1400" dirty="0"/>
              <a:t>空间尺寸</a:t>
            </a:r>
            <a:r>
              <a:rPr lang="en-US" altLang="zh-CN" sz="1400" dirty="0"/>
              <a:t>50cm</a:t>
            </a:r>
            <a:r>
              <a:rPr lang="en-US" altLang="zh-CN" sz="1400" dirty="0">
                <a:latin typeface="Calibri" panose="020F0502020204030204" pitchFamily="34" charset="0"/>
                <a:cs typeface="Calibri" panose="020F0502020204030204" pitchFamily="34" charset="0"/>
              </a:rPr>
              <a:t>×Ø0.8m</a:t>
            </a:r>
            <a:r>
              <a:rPr lang="zh-CN" altLang="zh-CN" sz="1400" dirty="0"/>
              <a:t>，测试工位</a:t>
            </a:r>
            <a:r>
              <a:rPr lang="en-US" altLang="zh-CN" sz="1400" dirty="0"/>
              <a:t>5</a:t>
            </a:r>
            <a:r>
              <a:rPr lang="zh-CN" altLang="zh-CN" sz="1400" dirty="0"/>
              <a:t>个；</a:t>
            </a:r>
          </a:p>
          <a:p>
            <a:pPr>
              <a:buClr>
                <a:srgbClr val="00B0F0"/>
              </a:buClr>
              <a:buFont typeface="Wingdings" panose="05000000000000000000" pitchFamily="2" charset="2"/>
              <a:buChar char="Ø"/>
            </a:pPr>
            <a:r>
              <a:rPr lang="zh-CN" altLang="zh-CN" sz="1400" b="1" dirty="0"/>
              <a:t>大气测试点：</a:t>
            </a:r>
            <a:r>
              <a:rPr lang="zh-CN" altLang="en-US" sz="1400" dirty="0"/>
              <a:t>远程控制</a:t>
            </a:r>
            <a:r>
              <a:rPr lang="zh-CN" altLang="zh-CN" sz="1400" dirty="0"/>
              <a:t>样品</a:t>
            </a:r>
            <a:r>
              <a:rPr lang="zh-CN" altLang="en-US" sz="1400" dirty="0"/>
              <a:t>台</a:t>
            </a:r>
            <a:endParaRPr lang="zh-CN" altLang="zh-CN" sz="1400" dirty="0"/>
          </a:p>
          <a:p>
            <a:pPr>
              <a:buClr>
                <a:srgbClr val="00B0F0"/>
              </a:buClr>
              <a:buFont typeface="Wingdings" panose="05000000000000000000" pitchFamily="2" charset="2"/>
              <a:buChar char="Ø"/>
            </a:pPr>
            <a:r>
              <a:rPr lang="zh-CN" altLang="zh-CN" sz="1400" b="1" dirty="0"/>
              <a:t>实验本底：</a:t>
            </a:r>
            <a:r>
              <a:rPr lang="en-US" altLang="zh-CN" sz="1400" dirty="0"/>
              <a:t>&lt;1.4E-4(</a:t>
            </a:r>
            <a:r>
              <a:rPr lang="zh-CN" altLang="zh-CN" sz="1400" dirty="0"/>
              <a:t>中子</a:t>
            </a:r>
            <a:r>
              <a:rPr lang="en-US" altLang="zh-CN" sz="1400" dirty="0"/>
              <a:t>)</a:t>
            </a:r>
            <a:r>
              <a:rPr lang="zh-CN" altLang="en-US" sz="1400" dirty="0"/>
              <a:t>和</a:t>
            </a:r>
            <a:r>
              <a:rPr lang="en-US" altLang="zh-CN" sz="1400" dirty="0"/>
              <a:t>&lt;3.4E-5(</a:t>
            </a:r>
            <a:r>
              <a:rPr lang="zh-CN" altLang="zh-CN" sz="1400" dirty="0"/>
              <a:t>伽玛</a:t>
            </a:r>
            <a:r>
              <a:rPr lang="en-US" altLang="zh-CN" sz="1400" dirty="0"/>
              <a:t>) @20 x 20 mm</a:t>
            </a:r>
            <a:r>
              <a:rPr lang="en-US" altLang="zh-CN" sz="1400" baseline="30000" dirty="0"/>
              <a:t>2</a:t>
            </a:r>
            <a:r>
              <a:rPr lang="zh-CN" altLang="zh-CN" sz="1400" dirty="0"/>
              <a:t>束斑</a:t>
            </a:r>
          </a:p>
        </p:txBody>
      </p:sp>
      <p:pic>
        <p:nvPicPr>
          <p:cNvPr id="23" name="图片 22"/>
          <p:cNvPicPr>
            <a:picLocks noChangeAspect="1"/>
          </p:cNvPicPr>
          <p:nvPr/>
        </p:nvPicPr>
        <p:blipFill>
          <a:blip r:embed="rId3"/>
          <a:stretch>
            <a:fillRect/>
          </a:stretch>
        </p:blipFill>
        <p:spPr>
          <a:xfrm>
            <a:off x="299826" y="1155165"/>
            <a:ext cx="3639486" cy="2505158"/>
          </a:xfrm>
          <a:prstGeom prst="rect">
            <a:avLst/>
          </a:prstGeom>
        </p:spPr>
      </p:pic>
      <p:cxnSp>
        <p:nvCxnSpPr>
          <p:cNvPr id="25" name="曲线连接符 24"/>
          <p:cNvCxnSpPr/>
          <p:nvPr/>
        </p:nvCxnSpPr>
        <p:spPr>
          <a:xfrm rot="5400000" flipH="1" flipV="1">
            <a:off x="3252467" y="1400216"/>
            <a:ext cx="344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p:nvPr/>
        </p:nvCxnSpPr>
        <p:spPr>
          <a:xfrm rot="5400000" flipH="1" flipV="1">
            <a:off x="3247984" y="1395733"/>
            <a:ext cx="1240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p:nvPr/>
        </p:nvCxnSpPr>
        <p:spPr>
          <a:xfrm>
            <a:off x="3260538" y="1419532"/>
            <a:ext cx="1330441" cy="932811"/>
          </a:xfrm>
          <a:prstGeom prst="bentConnector3">
            <a:avLst>
              <a:gd name="adj1" fmla="val 9986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677012" y="1155165"/>
            <a:ext cx="3020231" cy="2031325"/>
          </a:xfrm>
          <a:prstGeom prst="rect">
            <a:avLst/>
          </a:prstGeom>
        </p:spPr>
        <p:txBody>
          <a:bodyPr wrap="square">
            <a:spAutoFit/>
          </a:bodyPr>
          <a:lstStyle/>
          <a:p>
            <a:pPr algn="just"/>
            <a:r>
              <a:rPr lang="zh-CN" altLang="zh-CN" dirty="0">
                <a:effectLst/>
                <a:latin typeface="华文宋体" panose="02010600040101010101" pitchFamily="2" charset="-122"/>
                <a:ea typeface="华文宋体" panose="02010600040101010101" pitchFamily="2" charset="-122"/>
                <a:cs typeface="Times New Roman" panose="02020603050405020304" pitchFamily="18" charset="0"/>
              </a:rPr>
              <a:t>负氢离子束在</a:t>
            </a:r>
            <a:r>
              <a:rPr lang="en-US" altLang="zh-CN" dirty="0">
                <a:effectLst/>
                <a:latin typeface="华文宋体" panose="02010600040101010101" pitchFamily="2" charset="-122"/>
                <a:ea typeface="华文宋体" panose="02010600040101010101" pitchFamily="2" charset="-122"/>
                <a:cs typeface="Times New Roman" panose="02020603050405020304" pitchFamily="18" charset="0"/>
              </a:rPr>
              <a:t>LINAC</a:t>
            </a:r>
            <a:r>
              <a:rPr lang="zh-CN" altLang="zh-CN" dirty="0">
                <a:effectLst/>
                <a:latin typeface="华文宋体" panose="02010600040101010101" pitchFamily="2" charset="-122"/>
                <a:ea typeface="华文宋体" panose="02010600040101010101" pitchFamily="2" charset="-122"/>
                <a:cs typeface="Times New Roman" panose="02020603050405020304" pitchFamily="18" charset="0"/>
              </a:rPr>
              <a:t>中加速和传输时，与真空管中的残余气体相互作用，少部分负氢离子被剥离成质子</a:t>
            </a:r>
            <a:r>
              <a:rPr lang="zh-CN" altLang="en-US" dirty="0">
                <a:effectLst/>
                <a:latin typeface="华文宋体" panose="02010600040101010101" pitchFamily="2" charset="-122"/>
                <a:ea typeface="华文宋体" panose="02010600040101010101" pitchFamily="2" charset="-122"/>
                <a:cs typeface="Times New Roman" panose="02020603050405020304" pitchFamily="18" charset="0"/>
              </a:rPr>
              <a:t>，被传输到直线末端。国际上第一个利用伴生质子束的实验终端。</a:t>
            </a:r>
            <a:endParaRPr lang="zh-CN" altLang="en-US" dirty="0">
              <a:latin typeface="华文宋体" panose="02010600040101010101" pitchFamily="2" charset="-122"/>
              <a:ea typeface="华文宋体" panose="02010600040101010101" pitchFamily="2" charset="-122"/>
            </a:endParaRPr>
          </a:p>
        </p:txBody>
      </p:sp>
      <p:sp>
        <p:nvSpPr>
          <p:cNvPr id="12" name="文本框 11"/>
          <p:cNvSpPr txBox="1"/>
          <p:nvPr/>
        </p:nvSpPr>
        <p:spPr>
          <a:xfrm>
            <a:off x="3356131" y="3160490"/>
            <a:ext cx="1261884" cy="307777"/>
          </a:xfrm>
          <a:prstGeom prst="rect">
            <a:avLst/>
          </a:prstGeom>
          <a:noFill/>
        </p:spPr>
        <p:txBody>
          <a:bodyPr wrap="none" rtlCol="0">
            <a:spAutoFit/>
          </a:bodyPr>
          <a:lstStyle/>
          <a:p>
            <a:r>
              <a:rPr lang="zh-CN" altLang="en-US" sz="1400" dirty="0"/>
              <a:t>真空测试靶室</a:t>
            </a:r>
          </a:p>
        </p:txBody>
      </p:sp>
      <p:sp>
        <p:nvSpPr>
          <p:cNvPr id="41" name="文本框 40"/>
          <p:cNvSpPr txBox="1"/>
          <p:nvPr/>
        </p:nvSpPr>
        <p:spPr>
          <a:xfrm>
            <a:off x="4431235" y="2833399"/>
            <a:ext cx="1082348" cy="307777"/>
          </a:xfrm>
          <a:prstGeom prst="rect">
            <a:avLst/>
          </a:prstGeom>
          <a:noFill/>
        </p:spPr>
        <p:txBody>
          <a:bodyPr wrap="none" rtlCol="0">
            <a:spAutoFit/>
          </a:bodyPr>
          <a:lstStyle/>
          <a:p>
            <a:r>
              <a:rPr lang="zh-CN" altLang="en-US" sz="1400" dirty="0"/>
              <a:t>大气测试点</a:t>
            </a:r>
          </a:p>
        </p:txBody>
      </p:sp>
      <p:sp>
        <p:nvSpPr>
          <p:cNvPr id="3" name="灯片编号占位符 2">
            <a:extLst>
              <a:ext uri="{FF2B5EF4-FFF2-40B4-BE49-F238E27FC236}">
                <a16:creationId xmlns:a16="http://schemas.microsoft.com/office/drawing/2014/main" id="{A2831C91-7968-4DFD-AAF8-4358AC038FF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932185-1F28-4A51-AD0B-00692DA6E2F0}" type="slidenum">
              <a:rPr lang="zh-CN" altLang="en-US" smtClean="0">
                <a:solidFill>
                  <a:schemeClr val="tx1"/>
                </a:solidFill>
              </a:rPr>
              <a:pPr/>
              <a:t>34</a:t>
            </a:fld>
            <a:endParaRPr lang="zh-CN" altLang="en-US">
              <a:solidFill>
                <a:schemeClr val="tx1"/>
              </a:solidFill>
            </a:endParaRPr>
          </a:p>
        </p:txBody>
      </p:sp>
      <p:sp>
        <p:nvSpPr>
          <p:cNvPr id="4" name="页脚占位符 3">
            <a:extLst>
              <a:ext uri="{FF2B5EF4-FFF2-40B4-BE49-F238E27FC236}">
                <a16:creationId xmlns:a16="http://schemas.microsoft.com/office/drawing/2014/main" id="{61CBDEF7-E839-18A5-DFD4-6C5B921732B7}"/>
              </a:ext>
            </a:extLst>
          </p:cNvPr>
          <p:cNvSpPr>
            <a:spLocks noGrp="1"/>
          </p:cNvSpPr>
          <p:nvPr>
            <p:ph type="ftr" sz="quarter" idx="11"/>
          </p:nvPr>
        </p:nvSpPr>
        <p:spPr/>
        <p:txBody>
          <a:bodyPr/>
          <a:lstStyle/>
          <a:p>
            <a:r>
              <a:rPr lang="zh-CN" altLang="en-US">
                <a:solidFill>
                  <a:schemeClr val="tx1"/>
                </a:solidFill>
              </a:rPr>
              <a:t>第二届“粤港澳”核物理论坛  广州  </a:t>
            </a:r>
            <a:r>
              <a:rPr lang="en-US" altLang="zh-CN">
                <a:solidFill>
                  <a:schemeClr val="tx1"/>
                </a:solidFill>
              </a:rPr>
              <a:t>2023</a:t>
            </a:r>
            <a:r>
              <a:rPr lang="zh-CN" altLang="en-US">
                <a:solidFill>
                  <a:schemeClr val="tx1"/>
                </a:solidFill>
              </a:rPr>
              <a:t>年</a:t>
            </a:r>
            <a:r>
              <a:rPr lang="en-US" altLang="zh-CN">
                <a:solidFill>
                  <a:schemeClr val="tx1"/>
                </a:solidFill>
              </a:rPr>
              <a:t>6</a:t>
            </a:r>
            <a:r>
              <a:rPr lang="zh-CN" altLang="en-US">
                <a:solidFill>
                  <a:schemeClr val="tx1"/>
                </a:solidFill>
              </a:rPr>
              <a:t>月</a:t>
            </a:r>
            <a:r>
              <a:rPr lang="en-US" altLang="zh-CN">
                <a:solidFill>
                  <a:schemeClr val="tx1"/>
                </a:solidFill>
              </a:rPr>
              <a:t>17-20</a:t>
            </a:r>
            <a:r>
              <a:rPr lang="zh-CN" altLang="en-US">
                <a:solidFill>
                  <a:schemeClr val="tx1"/>
                </a:solidFill>
              </a:rPr>
              <a:t>日</a:t>
            </a:r>
          </a:p>
        </p:txBody>
      </p:sp>
    </p:spTree>
    <p:extLst>
      <p:ext uri="{BB962C8B-B14F-4D97-AF65-F5344CB8AC3E}">
        <p14:creationId xmlns:p14="http://schemas.microsoft.com/office/powerpoint/2010/main" val="6905833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515600"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CSNS-II</a:t>
            </a:r>
            <a:r>
              <a:rPr lang="zh-CN" altLang="en-US" sz="4000" dirty="0">
                <a:latin typeface="Times New Roman" panose="02020603050405020304" pitchFamily="18" charset="0"/>
                <a:cs typeface="Times New Roman" panose="02020603050405020304" pitchFamily="18" charset="0"/>
              </a:rPr>
              <a:t>高能质子实验区</a:t>
            </a:r>
          </a:p>
        </p:txBody>
      </p:sp>
      <p:sp>
        <p:nvSpPr>
          <p:cNvPr id="4" name="页脚占位符 3">
            <a:extLst>
              <a:ext uri="{FF2B5EF4-FFF2-40B4-BE49-F238E27FC236}">
                <a16:creationId xmlns:a16="http://schemas.microsoft.com/office/drawing/2014/main" id="{BD05E93B-CCBF-CE45-30AD-D2057B1267E4}"/>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8" name="灯片编号占位符 7">
            <a:extLst>
              <a:ext uri="{FF2B5EF4-FFF2-40B4-BE49-F238E27FC236}">
                <a16:creationId xmlns:a16="http://schemas.microsoft.com/office/drawing/2014/main" id="{45E8502E-0526-6DA6-F471-913AA0EAC59D}"/>
              </a:ext>
            </a:extLst>
          </p:cNvPr>
          <p:cNvSpPr>
            <a:spLocks noGrp="1"/>
          </p:cNvSpPr>
          <p:nvPr>
            <p:ph type="sldNum" sz="quarter" idx="12"/>
          </p:nvPr>
        </p:nvSpPr>
        <p:spPr/>
        <p:txBody>
          <a:bodyPr/>
          <a:lstStyle/>
          <a:p>
            <a:fld id="{3E0BCE7E-9565-4515-9C4E-5B4E2AD8AE0F}" type="slidenum">
              <a:rPr lang="zh-CN" altLang="en-US" smtClean="0"/>
              <a:t>35</a:t>
            </a:fld>
            <a:endParaRPr lang="zh-CN" altLang="en-US"/>
          </a:p>
        </p:txBody>
      </p:sp>
      <p:pic>
        <p:nvPicPr>
          <p:cNvPr id="10" name="图片 9">
            <a:extLst>
              <a:ext uri="{FF2B5EF4-FFF2-40B4-BE49-F238E27FC236}">
                <a16:creationId xmlns:a16="http://schemas.microsoft.com/office/drawing/2014/main" id="{BD21DA0E-1D94-4029-89C3-D1B84316D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593" y="1824070"/>
            <a:ext cx="6590074" cy="3708366"/>
          </a:xfrm>
          <a:prstGeom prst="rect">
            <a:avLst/>
          </a:prstGeom>
        </p:spPr>
      </p:pic>
      <p:pic>
        <p:nvPicPr>
          <p:cNvPr id="11" name="图片 10">
            <a:extLst>
              <a:ext uri="{FF2B5EF4-FFF2-40B4-BE49-F238E27FC236}">
                <a16:creationId xmlns:a16="http://schemas.microsoft.com/office/drawing/2014/main" id="{E040C2DF-E746-4FB4-B3AC-CC51A5C653FD}"/>
              </a:ext>
            </a:extLst>
          </p:cNvPr>
          <p:cNvPicPr>
            <a:picLocks noChangeAspect="1"/>
          </p:cNvPicPr>
          <p:nvPr/>
        </p:nvPicPr>
        <p:blipFill>
          <a:blip r:embed="rId3"/>
          <a:stretch>
            <a:fillRect/>
          </a:stretch>
        </p:blipFill>
        <p:spPr>
          <a:xfrm>
            <a:off x="6177481" y="1982745"/>
            <a:ext cx="6032807" cy="3391015"/>
          </a:xfrm>
          <a:prstGeom prst="rect">
            <a:avLst/>
          </a:prstGeom>
        </p:spPr>
      </p:pic>
      <p:sp>
        <p:nvSpPr>
          <p:cNvPr id="12" name="文本框 11">
            <a:extLst>
              <a:ext uri="{FF2B5EF4-FFF2-40B4-BE49-F238E27FC236}">
                <a16:creationId xmlns:a16="http://schemas.microsoft.com/office/drawing/2014/main" id="{1BE5687E-DF53-455D-B21D-36832551593D}"/>
              </a:ext>
            </a:extLst>
          </p:cNvPr>
          <p:cNvSpPr txBox="1"/>
          <p:nvPr/>
        </p:nvSpPr>
        <p:spPr>
          <a:xfrm>
            <a:off x="4315968" y="5403390"/>
            <a:ext cx="1082348" cy="307777"/>
          </a:xfrm>
          <a:prstGeom prst="rect">
            <a:avLst/>
          </a:prstGeom>
          <a:noFill/>
        </p:spPr>
        <p:txBody>
          <a:bodyPr wrap="none" rtlCol="0">
            <a:spAutoFit/>
          </a:bodyPr>
          <a:lstStyle/>
          <a:p>
            <a:r>
              <a:rPr lang="zh-CN" altLang="en-US" sz="1400" dirty="0"/>
              <a:t>缪子实验站</a:t>
            </a:r>
          </a:p>
        </p:txBody>
      </p:sp>
    </p:spTree>
    <p:extLst>
      <p:ext uri="{BB962C8B-B14F-4D97-AF65-F5344CB8AC3E}">
        <p14:creationId xmlns:p14="http://schemas.microsoft.com/office/powerpoint/2010/main" val="12507747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4374" y="102241"/>
            <a:ext cx="10515600" cy="1325563"/>
          </a:xfrm>
        </p:spPr>
        <p:txBody>
          <a:bodyPr>
            <a:normAutofit/>
          </a:bodyPr>
          <a:lstStyle/>
          <a:p>
            <a:r>
              <a:rPr lang="zh-CN" altLang="en-US" sz="4000" dirty="0"/>
              <a:t>高能质子束实验终端工作模式</a:t>
            </a:r>
          </a:p>
        </p:txBody>
      </p:sp>
      <p:grpSp>
        <p:nvGrpSpPr>
          <p:cNvPr id="55" name="组合 54"/>
          <p:cNvGrpSpPr/>
          <p:nvPr/>
        </p:nvGrpSpPr>
        <p:grpSpPr>
          <a:xfrm>
            <a:off x="4640792" y="3586607"/>
            <a:ext cx="4742839" cy="1974611"/>
            <a:chOff x="546864" y="1525524"/>
            <a:chExt cx="4742839" cy="2022815"/>
          </a:xfrm>
        </p:grpSpPr>
        <p:grpSp>
          <p:nvGrpSpPr>
            <p:cNvPr id="43" name="组合 42"/>
            <p:cNvGrpSpPr/>
            <p:nvPr/>
          </p:nvGrpSpPr>
          <p:grpSpPr>
            <a:xfrm>
              <a:off x="546864" y="1525524"/>
              <a:ext cx="4742839" cy="2022815"/>
              <a:chOff x="546864" y="1525524"/>
              <a:chExt cx="4742839" cy="2022815"/>
            </a:xfrm>
          </p:grpSpPr>
          <p:sp>
            <p:nvSpPr>
              <p:cNvPr id="10" name="任意多边形 9"/>
              <p:cNvSpPr/>
              <p:nvPr/>
            </p:nvSpPr>
            <p:spPr>
              <a:xfrm>
                <a:off x="951978" y="1810935"/>
                <a:ext cx="407095" cy="731847"/>
              </a:xfrm>
              <a:custGeom>
                <a:avLst/>
                <a:gdLst>
                  <a:gd name="connsiteX0" fmla="*/ 0 w 1064712"/>
                  <a:gd name="connsiteY0" fmla="*/ 1352811 h 1352811"/>
                  <a:gd name="connsiteX1" fmla="*/ 350728 w 1064712"/>
                  <a:gd name="connsiteY1" fmla="*/ 1064713 h 1352811"/>
                  <a:gd name="connsiteX2" fmla="*/ 538619 w 1064712"/>
                  <a:gd name="connsiteY2" fmla="*/ 0 h 1352811"/>
                  <a:gd name="connsiteX3" fmla="*/ 770350 w 1064712"/>
                  <a:gd name="connsiteY3" fmla="*/ 1064713 h 1352811"/>
                  <a:gd name="connsiteX4" fmla="*/ 1064712 w 1064712"/>
                  <a:gd name="connsiteY4" fmla="*/ 1352811 h 135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12" h="1352811">
                    <a:moveTo>
                      <a:pt x="0" y="1352811"/>
                    </a:moveTo>
                    <a:cubicBezTo>
                      <a:pt x="130479" y="1321496"/>
                      <a:pt x="260958" y="1290181"/>
                      <a:pt x="350728" y="1064713"/>
                    </a:cubicBezTo>
                    <a:cubicBezTo>
                      <a:pt x="440498" y="839245"/>
                      <a:pt x="468682" y="0"/>
                      <a:pt x="538619" y="0"/>
                    </a:cubicBezTo>
                    <a:cubicBezTo>
                      <a:pt x="608556" y="0"/>
                      <a:pt x="682668" y="839245"/>
                      <a:pt x="770350" y="1064713"/>
                    </a:cubicBezTo>
                    <a:cubicBezTo>
                      <a:pt x="858032" y="1290181"/>
                      <a:pt x="961372" y="1321496"/>
                      <a:pt x="1064712" y="13528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506570" y="1810935"/>
                <a:ext cx="407095" cy="731847"/>
              </a:xfrm>
              <a:custGeom>
                <a:avLst/>
                <a:gdLst>
                  <a:gd name="connsiteX0" fmla="*/ 0 w 1064712"/>
                  <a:gd name="connsiteY0" fmla="*/ 1352811 h 1352811"/>
                  <a:gd name="connsiteX1" fmla="*/ 350728 w 1064712"/>
                  <a:gd name="connsiteY1" fmla="*/ 1064713 h 1352811"/>
                  <a:gd name="connsiteX2" fmla="*/ 538619 w 1064712"/>
                  <a:gd name="connsiteY2" fmla="*/ 0 h 1352811"/>
                  <a:gd name="connsiteX3" fmla="*/ 770350 w 1064712"/>
                  <a:gd name="connsiteY3" fmla="*/ 1064713 h 1352811"/>
                  <a:gd name="connsiteX4" fmla="*/ 1064712 w 1064712"/>
                  <a:gd name="connsiteY4" fmla="*/ 1352811 h 135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12" h="1352811">
                    <a:moveTo>
                      <a:pt x="0" y="1352811"/>
                    </a:moveTo>
                    <a:cubicBezTo>
                      <a:pt x="130479" y="1321496"/>
                      <a:pt x="260958" y="1290181"/>
                      <a:pt x="350728" y="1064713"/>
                    </a:cubicBezTo>
                    <a:cubicBezTo>
                      <a:pt x="440498" y="839245"/>
                      <a:pt x="468682" y="0"/>
                      <a:pt x="538619" y="0"/>
                    </a:cubicBezTo>
                    <a:cubicBezTo>
                      <a:pt x="608556" y="0"/>
                      <a:pt x="682668" y="839245"/>
                      <a:pt x="770350" y="1064713"/>
                    </a:cubicBezTo>
                    <a:cubicBezTo>
                      <a:pt x="858032" y="1290181"/>
                      <a:pt x="961372" y="1321496"/>
                      <a:pt x="1064712" y="13528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2934827" y="1798407"/>
                <a:ext cx="407095" cy="731847"/>
              </a:xfrm>
              <a:custGeom>
                <a:avLst/>
                <a:gdLst>
                  <a:gd name="connsiteX0" fmla="*/ 0 w 1064712"/>
                  <a:gd name="connsiteY0" fmla="*/ 1352811 h 1352811"/>
                  <a:gd name="connsiteX1" fmla="*/ 350728 w 1064712"/>
                  <a:gd name="connsiteY1" fmla="*/ 1064713 h 1352811"/>
                  <a:gd name="connsiteX2" fmla="*/ 538619 w 1064712"/>
                  <a:gd name="connsiteY2" fmla="*/ 0 h 1352811"/>
                  <a:gd name="connsiteX3" fmla="*/ 770350 w 1064712"/>
                  <a:gd name="connsiteY3" fmla="*/ 1064713 h 1352811"/>
                  <a:gd name="connsiteX4" fmla="*/ 1064712 w 1064712"/>
                  <a:gd name="connsiteY4" fmla="*/ 1352811 h 135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12" h="1352811">
                    <a:moveTo>
                      <a:pt x="0" y="1352811"/>
                    </a:moveTo>
                    <a:cubicBezTo>
                      <a:pt x="130479" y="1321496"/>
                      <a:pt x="260958" y="1290181"/>
                      <a:pt x="350728" y="1064713"/>
                    </a:cubicBezTo>
                    <a:cubicBezTo>
                      <a:pt x="440498" y="839245"/>
                      <a:pt x="468682" y="0"/>
                      <a:pt x="538619" y="0"/>
                    </a:cubicBezTo>
                    <a:cubicBezTo>
                      <a:pt x="608556" y="0"/>
                      <a:pt x="682668" y="839245"/>
                      <a:pt x="770350" y="1064713"/>
                    </a:cubicBezTo>
                    <a:cubicBezTo>
                      <a:pt x="858032" y="1290181"/>
                      <a:pt x="961372" y="1321496"/>
                      <a:pt x="1064712" y="13528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489419" y="1798407"/>
                <a:ext cx="407095" cy="731847"/>
              </a:xfrm>
              <a:custGeom>
                <a:avLst/>
                <a:gdLst>
                  <a:gd name="connsiteX0" fmla="*/ 0 w 1064712"/>
                  <a:gd name="connsiteY0" fmla="*/ 1352811 h 1352811"/>
                  <a:gd name="connsiteX1" fmla="*/ 350728 w 1064712"/>
                  <a:gd name="connsiteY1" fmla="*/ 1064713 h 1352811"/>
                  <a:gd name="connsiteX2" fmla="*/ 538619 w 1064712"/>
                  <a:gd name="connsiteY2" fmla="*/ 0 h 1352811"/>
                  <a:gd name="connsiteX3" fmla="*/ 770350 w 1064712"/>
                  <a:gd name="connsiteY3" fmla="*/ 1064713 h 1352811"/>
                  <a:gd name="connsiteX4" fmla="*/ 1064712 w 1064712"/>
                  <a:gd name="connsiteY4" fmla="*/ 1352811 h 135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12" h="1352811">
                    <a:moveTo>
                      <a:pt x="0" y="1352811"/>
                    </a:moveTo>
                    <a:cubicBezTo>
                      <a:pt x="130479" y="1321496"/>
                      <a:pt x="260958" y="1290181"/>
                      <a:pt x="350728" y="1064713"/>
                    </a:cubicBezTo>
                    <a:cubicBezTo>
                      <a:pt x="440498" y="839245"/>
                      <a:pt x="468682" y="0"/>
                      <a:pt x="538619" y="0"/>
                    </a:cubicBezTo>
                    <a:cubicBezTo>
                      <a:pt x="608556" y="0"/>
                      <a:pt x="682668" y="839245"/>
                      <a:pt x="770350" y="1064713"/>
                    </a:cubicBezTo>
                    <a:cubicBezTo>
                      <a:pt x="858032" y="1290181"/>
                      <a:pt x="961372" y="1321496"/>
                      <a:pt x="1064712" y="13528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stCxn id="10" idx="2"/>
                <a:endCxn id="11" idx="2"/>
              </p:cNvCxnSpPr>
              <p:nvPr/>
            </p:nvCxnSpPr>
            <p:spPr>
              <a:xfrm>
                <a:off x="1157920" y="1810935"/>
                <a:ext cx="554592" cy="0"/>
              </a:xfrm>
              <a:prstGeom prst="straightConnector1">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2" idx="2"/>
                <a:endCxn id="13" idx="2"/>
              </p:cNvCxnSpPr>
              <p:nvPr/>
            </p:nvCxnSpPr>
            <p:spPr>
              <a:xfrm>
                <a:off x="3140769" y="1798407"/>
                <a:ext cx="554592" cy="0"/>
              </a:xfrm>
              <a:prstGeom prst="straightConnector1">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133920" y="1525524"/>
                <a:ext cx="623889" cy="315290"/>
              </a:xfrm>
              <a:prstGeom prst="rect">
                <a:avLst/>
              </a:prstGeom>
              <a:noFill/>
            </p:spPr>
            <p:txBody>
              <a:bodyPr wrap="none" rtlCol="0">
                <a:spAutoFit/>
              </a:bodyPr>
              <a:lstStyle/>
              <a:p>
                <a:r>
                  <a:rPr lang="en-US" altLang="zh-CN" sz="1400" dirty="0"/>
                  <a:t>410ns</a:t>
                </a:r>
                <a:endParaRPr lang="zh-CN" altLang="en-US" sz="1400" dirty="0"/>
              </a:p>
            </p:txBody>
          </p:sp>
          <p:cxnSp>
            <p:nvCxnSpPr>
              <p:cNvPr id="25" name="直接连接符 24"/>
              <p:cNvCxnSpPr/>
              <p:nvPr/>
            </p:nvCxnSpPr>
            <p:spPr>
              <a:xfrm>
                <a:off x="948846" y="2530254"/>
                <a:ext cx="0" cy="2004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2" idx="0"/>
              </p:cNvCxnSpPr>
              <p:nvPr/>
            </p:nvCxnSpPr>
            <p:spPr>
              <a:xfrm flipH="1">
                <a:off x="2931695" y="2530254"/>
                <a:ext cx="3132" cy="20042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948846" y="2655518"/>
                <a:ext cx="1982849" cy="0"/>
              </a:xfrm>
              <a:prstGeom prst="straightConnector1">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830309" y="2576785"/>
                <a:ext cx="580608" cy="307777"/>
              </a:xfrm>
              <a:prstGeom prst="rect">
                <a:avLst/>
              </a:prstGeom>
              <a:noFill/>
            </p:spPr>
            <p:txBody>
              <a:bodyPr wrap="none" rtlCol="0">
                <a:spAutoFit/>
              </a:bodyPr>
              <a:lstStyle/>
              <a:p>
                <a:r>
                  <a:rPr lang="en-US" altLang="zh-CN" sz="1400" dirty="0"/>
                  <a:t>40ms</a:t>
                </a:r>
                <a:endParaRPr lang="zh-CN" altLang="en-US" sz="1400" dirty="0"/>
              </a:p>
            </p:txBody>
          </p:sp>
          <p:sp>
            <p:nvSpPr>
              <p:cNvPr id="35" name="文本框 34"/>
              <p:cNvSpPr txBox="1"/>
              <p:nvPr/>
            </p:nvSpPr>
            <p:spPr>
              <a:xfrm>
                <a:off x="4467042" y="1576693"/>
                <a:ext cx="822661" cy="1200329"/>
              </a:xfrm>
              <a:prstGeom prst="rect">
                <a:avLst/>
              </a:prstGeom>
              <a:noFill/>
            </p:spPr>
            <p:txBody>
              <a:bodyPr wrap="none" rtlCol="0">
                <a:spAutoFit/>
              </a:bodyPr>
              <a:lstStyle/>
              <a:p>
                <a:r>
                  <a:rPr lang="en-US" altLang="zh-CN" sz="7200" dirty="0"/>
                  <a:t>…</a:t>
                </a:r>
                <a:endParaRPr lang="zh-CN" altLang="en-US" sz="7200" dirty="0"/>
              </a:p>
            </p:txBody>
          </p:sp>
          <p:cxnSp>
            <p:nvCxnSpPr>
              <p:cNvPr id="37" name="直接箭头连接符 36"/>
              <p:cNvCxnSpPr/>
              <p:nvPr/>
            </p:nvCxnSpPr>
            <p:spPr>
              <a:xfrm flipH="1">
                <a:off x="1226879" y="2233224"/>
                <a:ext cx="279691" cy="0"/>
              </a:xfrm>
              <a:prstGeom prst="straightConnector1">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576197" y="2233224"/>
                <a:ext cx="529539" cy="0"/>
              </a:xfrm>
              <a:prstGeom prst="straightConnector1">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46864" y="1978075"/>
                <a:ext cx="532518" cy="307777"/>
              </a:xfrm>
              <a:prstGeom prst="rect">
                <a:avLst/>
              </a:prstGeom>
              <a:noFill/>
            </p:spPr>
            <p:txBody>
              <a:bodyPr wrap="none" rtlCol="0">
                <a:spAutoFit/>
              </a:bodyPr>
              <a:lstStyle/>
              <a:p>
                <a:r>
                  <a:rPr lang="en-US" altLang="zh-CN" sz="1400" dirty="0"/>
                  <a:t>80ns</a:t>
                </a:r>
                <a:endParaRPr lang="zh-CN" altLang="en-US" sz="1400" dirty="0"/>
              </a:p>
            </p:txBody>
          </p:sp>
          <p:sp>
            <p:nvSpPr>
              <p:cNvPr id="90" name="文本框 89"/>
              <p:cNvSpPr txBox="1"/>
              <p:nvPr/>
            </p:nvSpPr>
            <p:spPr>
              <a:xfrm>
                <a:off x="763153" y="3233049"/>
                <a:ext cx="623889" cy="315290"/>
              </a:xfrm>
              <a:prstGeom prst="rect">
                <a:avLst/>
              </a:prstGeom>
              <a:noFill/>
            </p:spPr>
            <p:txBody>
              <a:bodyPr wrap="none" rtlCol="0">
                <a:spAutoFit/>
              </a:bodyPr>
              <a:lstStyle/>
              <a:p>
                <a:r>
                  <a:rPr lang="en-US" altLang="zh-CN" sz="1400" dirty="0"/>
                  <a:t>410ns</a:t>
                </a:r>
                <a:endParaRPr lang="zh-CN" altLang="en-US" sz="1400" dirty="0"/>
              </a:p>
            </p:txBody>
          </p:sp>
        </p:grpSp>
        <p:cxnSp>
          <p:nvCxnSpPr>
            <p:cNvPr id="45" name="直接连接符 44"/>
            <p:cNvCxnSpPr>
              <a:stCxn id="10" idx="4"/>
              <a:endCxn id="11" idx="0"/>
            </p:cNvCxnSpPr>
            <p:nvPr/>
          </p:nvCxnSpPr>
          <p:spPr>
            <a:xfrm>
              <a:off x="1359073" y="2542782"/>
              <a:ext cx="14749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11" idx="4"/>
              <a:endCxn id="12" idx="0"/>
            </p:cNvCxnSpPr>
            <p:nvPr/>
          </p:nvCxnSpPr>
          <p:spPr>
            <a:xfrm flipV="1">
              <a:off x="1913665" y="2530254"/>
              <a:ext cx="1021162" cy="1252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2" idx="4"/>
              <a:endCxn id="13" idx="0"/>
            </p:cNvCxnSpPr>
            <p:nvPr/>
          </p:nvCxnSpPr>
          <p:spPr>
            <a:xfrm>
              <a:off x="3341922" y="2530254"/>
              <a:ext cx="14749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896514" y="2530254"/>
              <a:ext cx="46254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2996050" y="4054016"/>
            <a:ext cx="1569660" cy="646331"/>
          </a:xfrm>
          <a:prstGeom prst="rect">
            <a:avLst/>
          </a:prstGeom>
          <a:noFill/>
        </p:spPr>
        <p:txBody>
          <a:bodyPr wrap="none" rtlCol="0">
            <a:spAutoFit/>
          </a:bodyPr>
          <a:lstStyle/>
          <a:p>
            <a:r>
              <a:rPr lang="zh-CN" altLang="en-US" dirty="0"/>
              <a:t>正常运行模式</a:t>
            </a:r>
            <a:endParaRPr lang="en-US" altLang="zh-CN" dirty="0"/>
          </a:p>
          <a:p>
            <a:r>
              <a:rPr lang="zh-CN" altLang="en-US" dirty="0"/>
              <a:t>（双束团）</a:t>
            </a:r>
          </a:p>
        </p:txBody>
      </p:sp>
      <p:sp>
        <p:nvSpPr>
          <p:cNvPr id="58" name="文本框 57"/>
          <p:cNvSpPr txBox="1"/>
          <p:nvPr/>
        </p:nvSpPr>
        <p:spPr>
          <a:xfrm>
            <a:off x="3035647" y="2583939"/>
            <a:ext cx="1569660" cy="646331"/>
          </a:xfrm>
          <a:prstGeom prst="rect">
            <a:avLst/>
          </a:prstGeom>
          <a:noFill/>
        </p:spPr>
        <p:txBody>
          <a:bodyPr wrap="none" rtlCol="0">
            <a:spAutoFit/>
          </a:bodyPr>
          <a:lstStyle/>
          <a:p>
            <a:r>
              <a:rPr lang="zh-CN" altLang="en-US" dirty="0"/>
              <a:t>特殊运行模式</a:t>
            </a:r>
            <a:endParaRPr lang="en-US" altLang="zh-CN" dirty="0"/>
          </a:p>
          <a:p>
            <a:r>
              <a:rPr lang="zh-CN" altLang="en-US" dirty="0"/>
              <a:t>（单束团）</a:t>
            </a:r>
          </a:p>
        </p:txBody>
      </p:sp>
      <p:grpSp>
        <p:nvGrpSpPr>
          <p:cNvPr id="59" name="组合 58"/>
          <p:cNvGrpSpPr/>
          <p:nvPr/>
        </p:nvGrpSpPr>
        <p:grpSpPr>
          <a:xfrm>
            <a:off x="4640792" y="2230178"/>
            <a:ext cx="4742839" cy="1307869"/>
            <a:chOff x="546864" y="1576693"/>
            <a:chExt cx="4742839" cy="1307869"/>
          </a:xfrm>
        </p:grpSpPr>
        <p:grpSp>
          <p:nvGrpSpPr>
            <p:cNvPr id="60" name="组合 59"/>
            <p:cNvGrpSpPr/>
            <p:nvPr/>
          </p:nvGrpSpPr>
          <p:grpSpPr>
            <a:xfrm>
              <a:off x="546864" y="1576693"/>
              <a:ext cx="4742839" cy="1307869"/>
              <a:chOff x="546864" y="1576693"/>
              <a:chExt cx="4742839" cy="1307869"/>
            </a:xfrm>
          </p:grpSpPr>
          <p:sp>
            <p:nvSpPr>
              <p:cNvPr id="65" name="任意多边形 64"/>
              <p:cNvSpPr/>
              <p:nvPr/>
            </p:nvSpPr>
            <p:spPr>
              <a:xfrm>
                <a:off x="951978" y="1810935"/>
                <a:ext cx="407095" cy="731847"/>
              </a:xfrm>
              <a:custGeom>
                <a:avLst/>
                <a:gdLst>
                  <a:gd name="connsiteX0" fmla="*/ 0 w 1064712"/>
                  <a:gd name="connsiteY0" fmla="*/ 1352811 h 1352811"/>
                  <a:gd name="connsiteX1" fmla="*/ 350728 w 1064712"/>
                  <a:gd name="connsiteY1" fmla="*/ 1064713 h 1352811"/>
                  <a:gd name="connsiteX2" fmla="*/ 538619 w 1064712"/>
                  <a:gd name="connsiteY2" fmla="*/ 0 h 1352811"/>
                  <a:gd name="connsiteX3" fmla="*/ 770350 w 1064712"/>
                  <a:gd name="connsiteY3" fmla="*/ 1064713 h 1352811"/>
                  <a:gd name="connsiteX4" fmla="*/ 1064712 w 1064712"/>
                  <a:gd name="connsiteY4" fmla="*/ 1352811 h 135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12" h="1352811">
                    <a:moveTo>
                      <a:pt x="0" y="1352811"/>
                    </a:moveTo>
                    <a:cubicBezTo>
                      <a:pt x="130479" y="1321496"/>
                      <a:pt x="260958" y="1290181"/>
                      <a:pt x="350728" y="1064713"/>
                    </a:cubicBezTo>
                    <a:cubicBezTo>
                      <a:pt x="440498" y="839245"/>
                      <a:pt x="468682" y="0"/>
                      <a:pt x="538619" y="0"/>
                    </a:cubicBezTo>
                    <a:cubicBezTo>
                      <a:pt x="608556" y="0"/>
                      <a:pt x="682668" y="839245"/>
                      <a:pt x="770350" y="1064713"/>
                    </a:cubicBezTo>
                    <a:cubicBezTo>
                      <a:pt x="858032" y="1290181"/>
                      <a:pt x="961372" y="1321496"/>
                      <a:pt x="1064712" y="13528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a:off x="2934827" y="1798407"/>
                <a:ext cx="407095" cy="731847"/>
              </a:xfrm>
              <a:custGeom>
                <a:avLst/>
                <a:gdLst>
                  <a:gd name="connsiteX0" fmla="*/ 0 w 1064712"/>
                  <a:gd name="connsiteY0" fmla="*/ 1352811 h 1352811"/>
                  <a:gd name="connsiteX1" fmla="*/ 350728 w 1064712"/>
                  <a:gd name="connsiteY1" fmla="*/ 1064713 h 1352811"/>
                  <a:gd name="connsiteX2" fmla="*/ 538619 w 1064712"/>
                  <a:gd name="connsiteY2" fmla="*/ 0 h 1352811"/>
                  <a:gd name="connsiteX3" fmla="*/ 770350 w 1064712"/>
                  <a:gd name="connsiteY3" fmla="*/ 1064713 h 1352811"/>
                  <a:gd name="connsiteX4" fmla="*/ 1064712 w 1064712"/>
                  <a:gd name="connsiteY4" fmla="*/ 1352811 h 135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12" h="1352811">
                    <a:moveTo>
                      <a:pt x="0" y="1352811"/>
                    </a:moveTo>
                    <a:cubicBezTo>
                      <a:pt x="130479" y="1321496"/>
                      <a:pt x="260958" y="1290181"/>
                      <a:pt x="350728" y="1064713"/>
                    </a:cubicBezTo>
                    <a:cubicBezTo>
                      <a:pt x="440498" y="839245"/>
                      <a:pt x="468682" y="0"/>
                      <a:pt x="538619" y="0"/>
                    </a:cubicBezTo>
                    <a:cubicBezTo>
                      <a:pt x="608556" y="0"/>
                      <a:pt x="682668" y="839245"/>
                      <a:pt x="770350" y="1064713"/>
                    </a:cubicBezTo>
                    <a:cubicBezTo>
                      <a:pt x="858032" y="1290181"/>
                      <a:pt x="961372" y="1321496"/>
                      <a:pt x="1064712" y="13528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p:cNvCxnSpPr/>
              <p:nvPr/>
            </p:nvCxnSpPr>
            <p:spPr>
              <a:xfrm>
                <a:off x="948846" y="2530254"/>
                <a:ext cx="0" cy="2004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67" idx="0"/>
              </p:cNvCxnSpPr>
              <p:nvPr/>
            </p:nvCxnSpPr>
            <p:spPr>
              <a:xfrm flipH="1">
                <a:off x="2931695" y="2530254"/>
                <a:ext cx="3132" cy="20042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948846" y="2655518"/>
                <a:ext cx="1982849" cy="0"/>
              </a:xfrm>
              <a:prstGeom prst="straightConnector1">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1830309" y="2576785"/>
                <a:ext cx="580608" cy="307777"/>
              </a:xfrm>
              <a:prstGeom prst="rect">
                <a:avLst/>
              </a:prstGeom>
              <a:noFill/>
            </p:spPr>
            <p:txBody>
              <a:bodyPr wrap="none" rtlCol="0">
                <a:spAutoFit/>
              </a:bodyPr>
              <a:lstStyle/>
              <a:p>
                <a:r>
                  <a:rPr lang="en-US" altLang="zh-CN" sz="1400" dirty="0"/>
                  <a:t>40ms</a:t>
                </a:r>
                <a:endParaRPr lang="zh-CN" altLang="en-US" sz="1400" dirty="0"/>
              </a:p>
            </p:txBody>
          </p:sp>
          <p:sp>
            <p:nvSpPr>
              <p:cNvPr id="76" name="文本框 75"/>
              <p:cNvSpPr txBox="1"/>
              <p:nvPr/>
            </p:nvSpPr>
            <p:spPr>
              <a:xfrm>
                <a:off x="4467042" y="1576693"/>
                <a:ext cx="822661" cy="1200329"/>
              </a:xfrm>
              <a:prstGeom prst="rect">
                <a:avLst/>
              </a:prstGeom>
              <a:noFill/>
            </p:spPr>
            <p:txBody>
              <a:bodyPr wrap="none" rtlCol="0">
                <a:spAutoFit/>
              </a:bodyPr>
              <a:lstStyle/>
              <a:p>
                <a:r>
                  <a:rPr lang="en-US" altLang="zh-CN" sz="7200" dirty="0"/>
                  <a:t>…</a:t>
                </a:r>
                <a:endParaRPr lang="zh-CN" altLang="en-US" sz="7200" dirty="0"/>
              </a:p>
            </p:txBody>
          </p:sp>
          <p:cxnSp>
            <p:nvCxnSpPr>
              <p:cNvPr id="77" name="直接箭头连接符 76"/>
              <p:cNvCxnSpPr/>
              <p:nvPr/>
            </p:nvCxnSpPr>
            <p:spPr>
              <a:xfrm flipH="1">
                <a:off x="1226879" y="2233224"/>
                <a:ext cx="279691" cy="0"/>
              </a:xfrm>
              <a:prstGeom prst="straightConnector1">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576197" y="2233224"/>
                <a:ext cx="529539" cy="0"/>
              </a:xfrm>
              <a:prstGeom prst="straightConnector1">
                <a:avLst/>
              </a:prstGeom>
              <a:ln>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546864" y="1978075"/>
                <a:ext cx="532518" cy="307777"/>
              </a:xfrm>
              <a:prstGeom prst="rect">
                <a:avLst/>
              </a:prstGeom>
              <a:noFill/>
            </p:spPr>
            <p:txBody>
              <a:bodyPr wrap="none" rtlCol="0">
                <a:spAutoFit/>
              </a:bodyPr>
              <a:lstStyle/>
              <a:p>
                <a:r>
                  <a:rPr lang="en-US" altLang="zh-CN" sz="1400" dirty="0"/>
                  <a:t>80ns</a:t>
                </a:r>
                <a:endParaRPr lang="zh-CN" altLang="en-US" sz="1400" dirty="0"/>
              </a:p>
            </p:txBody>
          </p:sp>
        </p:grpSp>
        <p:cxnSp>
          <p:nvCxnSpPr>
            <p:cNvPr id="61" name="直接连接符 60"/>
            <p:cNvCxnSpPr>
              <a:stCxn id="65" idx="4"/>
            </p:cNvCxnSpPr>
            <p:nvPr/>
          </p:nvCxnSpPr>
          <p:spPr>
            <a:xfrm>
              <a:off x="1359073" y="2542782"/>
              <a:ext cx="58119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67" idx="0"/>
            </p:cNvCxnSpPr>
            <p:nvPr/>
          </p:nvCxnSpPr>
          <p:spPr>
            <a:xfrm flipV="1">
              <a:off x="1913665" y="2530254"/>
              <a:ext cx="1021162" cy="1252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67" idx="4"/>
            </p:cNvCxnSpPr>
            <p:nvPr/>
          </p:nvCxnSpPr>
          <p:spPr>
            <a:xfrm>
              <a:off x="3341922" y="2530254"/>
              <a:ext cx="58825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896514" y="2530254"/>
              <a:ext cx="46254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4" name="文本框 103"/>
          <p:cNvSpPr txBox="1"/>
          <p:nvPr/>
        </p:nvSpPr>
        <p:spPr>
          <a:xfrm>
            <a:off x="3031829" y="5402731"/>
            <a:ext cx="1569660" cy="646331"/>
          </a:xfrm>
          <a:prstGeom prst="rect">
            <a:avLst/>
          </a:prstGeom>
          <a:noFill/>
        </p:spPr>
        <p:txBody>
          <a:bodyPr wrap="none" rtlCol="0">
            <a:spAutoFit/>
          </a:bodyPr>
          <a:lstStyle/>
          <a:p>
            <a:r>
              <a:rPr lang="zh-CN" altLang="en-US" dirty="0"/>
              <a:t>多圈引出质子</a:t>
            </a:r>
            <a:endParaRPr lang="en-US" altLang="zh-CN" dirty="0"/>
          </a:p>
          <a:p>
            <a:r>
              <a:rPr lang="zh-CN" altLang="en-US" dirty="0"/>
              <a:t>的周期结构</a:t>
            </a:r>
            <a:endParaRPr lang="en-US" altLang="zh-CN" dirty="0"/>
          </a:p>
        </p:txBody>
      </p:sp>
      <p:sp>
        <p:nvSpPr>
          <p:cNvPr id="112" name="文本框 111"/>
          <p:cNvSpPr txBox="1"/>
          <p:nvPr/>
        </p:nvSpPr>
        <p:spPr>
          <a:xfrm>
            <a:off x="3096523" y="6452459"/>
            <a:ext cx="696153" cy="369332"/>
          </a:xfrm>
          <a:prstGeom prst="rect">
            <a:avLst/>
          </a:prstGeom>
          <a:noFill/>
        </p:spPr>
        <p:txBody>
          <a:bodyPr wrap="none" rtlCol="0">
            <a:spAutoFit/>
          </a:bodyPr>
          <a:lstStyle/>
          <a:p>
            <a:r>
              <a:rPr lang="en-US" altLang="zh-CN" dirty="0"/>
              <a:t>Turns</a:t>
            </a:r>
            <a:endParaRPr lang="zh-CN" altLang="en-US" dirty="0"/>
          </a:p>
        </p:txBody>
      </p:sp>
      <p:cxnSp>
        <p:nvCxnSpPr>
          <p:cNvPr id="132" name="直接箭头连接符 131"/>
          <p:cNvCxnSpPr/>
          <p:nvPr/>
        </p:nvCxnSpPr>
        <p:spPr>
          <a:xfrm>
            <a:off x="4900803" y="5510708"/>
            <a:ext cx="559849" cy="9198"/>
          </a:xfrm>
          <a:prstGeom prst="straightConnector1">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4" name="文本框 143"/>
          <p:cNvSpPr txBox="1"/>
          <p:nvPr/>
        </p:nvSpPr>
        <p:spPr>
          <a:xfrm>
            <a:off x="6890769" y="5669891"/>
            <a:ext cx="574196" cy="769441"/>
          </a:xfrm>
          <a:prstGeom prst="rect">
            <a:avLst/>
          </a:prstGeom>
          <a:noFill/>
        </p:spPr>
        <p:txBody>
          <a:bodyPr wrap="none" rtlCol="0">
            <a:spAutoFit/>
          </a:bodyPr>
          <a:lstStyle/>
          <a:p>
            <a:r>
              <a:rPr lang="en-US" altLang="zh-CN" sz="4400" dirty="0"/>
              <a:t>…</a:t>
            </a:r>
            <a:endParaRPr lang="zh-CN" altLang="en-US" sz="4400" dirty="0"/>
          </a:p>
        </p:txBody>
      </p:sp>
      <p:grpSp>
        <p:nvGrpSpPr>
          <p:cNvPr id="169" name="组合 168"/>
          <p:cNvGrpSpPr/>
          <p:nvPr/>
        </p:nvGrpSpPr>
        <p:grpSpPr>
          <a:xfrm>
            <a:off x="4681411" y="4840772"/>
            <a:ext cx="2754439" cy="609734"/>
            <a:chOff x="2029651" y="4385241"/>
            <a:chExt cx="4603148" cy="609734"/>
          </a:xfrm>
        </p:grpSpPr>
        <p:sp>
          <p:nvSpPr>
            <p:cNvPr id="163" name="下箭头 162"/>
            <p:cNvSpPr/>
            <p:nvPr/>
          </p:nvSpPr>
          <p:spPr>
            <a:xfrm>
              <a:off x="3330172" y="4385241"/>
              <a:ext cx="516527" cy="458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5" name="直接连接符 164"/>
            <p:cNvCxnSpPr/>
            <p:nvPr/>
          </p:nvCxnSpPr>
          <p:spPr>
            <a:xfrm>
              <a:off x="2029651" y="4841086"/>
              <a:ext cx="459981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2029651" y="4841086"/>
              <a:ext cx="0" cy="1538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6632799" y="4841086"/>
              <a:ext cx="0" cy="153889"/>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4" name="直接连接符 13"/>
          <p:cNvCxnSpPr/>
          <p:nvPr/>
        </p:nvCxnSpPr>
        <p:spPr>
          <a:xfrm>
            <a:off x="5101956" y="6242555"/>
            <a:ext cx="14749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4694861" y="5510708"/>
            <a:ext cx="407095" cy="731847"/>
          </a:xfrm>
          <a:custGeom>
            <a:avLst/>
            <a:gdLst>
              <a:gd name="connsiteX0" fmla="*/ 0 w 1064712"/>
              <a:gd name="connsiteY0" fmla="*/ 1352811 h 1352811"/>
              <a:gd name="connsiteX1" fmla="*/ 350728 w 1064712"/>
              <a:gd name="connsiteY1" fmla="*/ 1064713 h 1352811"/>
              <a:gd name="connsiteX2" fmla="*/ 538619 w 1064712"/>
              <a:gd name="connsiteY2" fmla="*/ 0 h 1352811"/>
              <a:gd name="connsiteX3" fmla="*/ 770350 w 1064712"/>
              <a:gd name="connsiteY3" fmla="*/ 1064713 h 1352811"/>
              <a:gd name="connsiteX4" fmla="*/ 1064712 w 1064712"/>
              <a:gd name="connsiteY4" fmla="*/ 1352811 h 135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12" h="1352811">
                <a:moveTo>
                  <a:pt x="0" y="1352811"/>
                </a:moveTo>
                <a:cubicBezTo>
                  <a:pt x="130479" y="1321496"/>
                  <a:pt x="260958" y="1290181"/>
                  <a:pt x="350728" y="1064713"/>
                </a:cubicBezTo>
                <a:cubicBezTo>
                  <a:pt x="440498" y="839245"/>
                  <a:pt x="468682" y="0"/>
                  <a:pt x="538619" y="0"/>
                </a:cubicBezTo>
                <a:cubicBezTo>
                  <a:pt x="608556" y="0"/>
                  <a:pt x="682668" y="839245"/>
                  <a:pt x="770350" y="1064713"/>
                </a:cubicBezTo>
                <a:cubicBezTo>
                  <a:pt x="858032" y="1290181"/>
                  <a:pt x="961372" y="1321496"/>
                  <a:pt x="1064712" y="13528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5249453" y="5510708"/>
            <a:ext cx="407095" cy="731847"/>
          </a:xfrm>
          <a:custGeom>
            <a:avLst/>
            <a:gdLst>
              <a:gd name="connsiteX0" fmla="*/ 0 w 1064712"/>
              <a:gd name="connsiteY0" fmla="*/ 1352811 h 1352811"/>
              <a:gd name="connsiteX1" fmla="*/ 350728 w 1064712"/>
              <a:gd name="connsiteY1" fmla="*/ 1064713 h 1352811"/>
              <a:gd name="connsiteX2" fmla="*/ 538619 w 1064712"/>
              <a:gd name="connsiteY2" fmla="*/ 0 h 1352811"/>
              <a:gd name="connsiteX3" fmla="*/ 770350 w 1064712"/>
              <a:gd name="connsiteY3" fmla="*/ 1064713 h 1352811"/>
              <a:gd name="connsiteX4" fmla="*/ 1064712 w 1064712"/>
              <a:gd name="connsiteY4" fmla="*/ 1352811 h 135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12" h="1352811">
                <a:moveTo>
                  <a:pt x="0" y="1352811"/>
                </a:moveTo>
                <a:cubicBezTo>
                  <a:pt x="130479" y="1321496"/>
                  <a:pt x="260958" y="1290181"/>
                  <a:pt x="350728" y="1064713"/>
                </a:cubicBezTo>
                <a:cubicBezTo>
                  <a:pt x="440498" y="839245"/>
                  <a:pt x="468682" y="0"/>
                  <a:pt x="538619" y="0"/>
                </a:cubicBezTo>
                <a:cubicBezTo>
                  <a:pt x="608556" y="0"/>
                  <a:pt x="682668" y="839245"/>
                  <a:pt x="770350" y="1064713"/>
                </a:cubicBezTo>
                <a:cubicBezTo>
                  <a:pt x="858032" y="1290181"/>
                  <a:pt x="961372" y="1321496"/>
                  <a:pt x="1064712" y="13528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p:nvPr/>
        </p:nvCxnSpPr>
        <p:spPr>
          <a:xfrm>
            <a:off x="6241931" y="6242555"/>
            <a:ext cx="14749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任意多边形 85"/>
          <p:cNvSpPr/>
          <p:nvPr/>
        </p:nvSpPr>
        <p:spPr>
          <a:xfrm>
            <a:off x="5834836" y="5510708"/>
            <a:ext cx="407095" cy="731847"/>
          </a:xfrm>
          <a:custGeom>
            <a:avLst/>
            <a:gdLst>
              <a:gd name="connsiteX0" fmla="*/ 0 w 1064712"/>
              <a:gd name="connsiteY0" fmla="*/ 1352811 h 1352811"/>
              <a:gd name="connsiteX1" fmla="*/ 350728 w 1064712"/>
              <a:gd name="connsiteY1" fmla="*/ 1064713 h 1352811"/>
              <a:gd name="connsiteX2" fmla="*/ 538619 w 1064712"/>
              <a:gd name="connsiteY2" fmla="*/ 0 h 1352811"/>
              <a:gd name="connsiteX3" fmla="*/ 770350 w 1064712"/>
              <a:gd name="connsiteY3" fmla="*/ 1064713 h 1352811"/>
              <a:gd name="connsiteX4" fmla="*/ 1064712 w 1064712"/>
              <a:gd name="connsiteY4" fmla="*/ 1352811 h 135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12" h="1352811">
                <a:moveTo>
                  <a:pt x="0" y="1352811"/>
                </a:moveTo>
                <a:cubicBezTo>
                  <a:pt x="130479" y="1321496"/>
                  <a:pt x="260958" y="1290181"/>
                  <a:pt x="350728" y="1064713"/>
                </a:cubicBezTo>
                <a:cubicBezTo>
                  <a:pt x="440498" y="839245"/>
                  <a:pt x="468682" y="0"/>
                  <a:pt x="538619" y="0"/>
                </a:cubicBezTo>
                <a:cubicBezTo>
                  <a:pt x="608556" y="0"/>
                  <a:pt x="682668" y="839245"/>
                  <a:pt x="770350" y="1064713"/>
                </a:cubicBezTo>
                <a:cubicBezTo>
                  <a:pt x="858032" y="1290181"/>
                  <a:pt x="961372" y="1321496"/>
                  <a:pt x="1064712" y="13528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6389428" y="5510708"/>
            <a:ext cx="407095" cy="731847"/>
          </a:xfrm>
          <a:custGeom>
            <a:avLst/>
            <a:gdLst>
              <a:gd name="connsiteX0" fmla="*/ 0 w 1064712"/>
              <a:gd name="connsiteY0" fmla="*/ 1352811 h 1352811"/>
              <a:gd name="connsiteX1" fmla="*/ 350728 w 1064712"/>
              <a:gd name="connsiteY1" fmla="*/ 1064713 h 1352811"/>
              <a:gd name="connsiteX2" fmla="*/ 538619 w 1064712"/>
              <a:gd name="connsiteY2" fmla="*/ 0 h 1352811"/>
              <a:gd name="connsiteX3" fmla="*/ 770350 w 1064712"/>
              <a:gd name="connsiteY3" fmla="*/ 1064713 h 1352811"/>
              <a:gd name="connsiteX4" fmla="*/ 1064712 w 1064712"/>
              <a:gd name="connsiteY4" fmla="*/ 1352811 h 135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12" h="1352811">
                <a:moveTo>
                  <a:pt x="0" y="1352811"/>
                </a:moveTo>
                <a:cubicBezTo>
                  <a:pt x="130479" y="1321496"/>
                  <a:pt x="260958" y="1290181"/>
                  <a:pt x="350728" y="1064713"/>
                </a:cubicBezTo>
                <a:cubicBezTo>
                  <a:pt x="440498" y="839245"/>
                  <a:pt x="468682" y="0"/>
                  <a:pt x="538619" y="0"/>
                </a:cubicBezTo>
                <a:cubicBezTo>
                  <a:pt x="608556" y="0"/>
                  <a:pt x="682668" y="839245"/>
                  <a:pt x="770350" y="1064713"/>
                </a:cubicBezTo>
                <a:cubicBezTo>
                  <a:pt x="858032" y="1290181"/>
                  <a:pt x="961372" y="1321496"/>
                  <a:pt x="1064712" y="13528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p:cNvCxnSpPr/>
          <p:nvPr/>
        </p:nvCxnSpPr>
        <p:spPr>
          <a:xfrm>
            <a:off x="5658943" y="6242555"/>
            <a:ext cx="17589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302805" y="1350859"/>
            <a:ext cx="1587964" cy="502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0.25-18.5ms</a:t>
            </a:r>
          </a:p>
          <a:p>
            <a:pPr algn="ctr"/>
            <a:r>
              <a:rPr lang="en-US" altLang="zh-CN" dirty="0"/>
              <a:t>300-1600 MeV</a:t>
            </a:r>
            <a:endParaRPr lang="zh-CN" altLang="en-US" dirty="0"/>
          </a:p>
        </p:txBody>
      </p:sp>
      <p:sp>
        <p:nvSpPr>
          <p:cNvPr id="70" name="矩形 69"/>
          <p:cNvSpPr/>
          <p:nvPr/>
        </p:nvSpPr>
        <p:spPr>
          <a:xfrm>
            <a:off x="3234217" y="1350859"/>
            <a:ext cx="1543507" cy="498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0-0.25 </a:t>
            </a:r>
            <a:r>
              <a:rPr lang="en-US" altLang="zh-CN" sz="1600" dirty="0" err="1"/>
              <a:t>ms</a:t>
            </a:r>
            <a:endParaRPr lang="en-US" altLang="zh-CN" sz="1600" dirty="0"/>
          </a:p>
          <a:p>
            <a:pPr algn="ctr"/>
            <a:r>
              <a:rPr lang="en-US" altLang="zh-CN" dirty="0"/>
              <a:t>300 MeV</a:t>
            </a:r>
            <a:endParaRPr lang="zh-CN" altLang="en-US" dirty="0"/>
          </a:p>
        </p:txBody>
      </p:sp>
      <p:sp>
        <p:nvSpPr>
          <p:cNvPr id="71" name="矩形 70"/>
          <p:cNvSpPr/>
          <p:nvPr/>
        </p:nvSpPr>
        <p:spPr>
          <a:xfrm>
            <a:off x="7416941" y="1344823"/>
            <a:ext cx="1543507" cy="504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18.5-20 </a:t>
            </a:r>
            <a:r>
              <a:rPr lang="en-US" altLang="zh-CN" sz="1600" dirty="0" err="1"/>
              <a:t>ms</a:t>
            </a:r>
            <a:endParaRPr lang="en-US" altLang="zh-CN" sz="1600" dirty="0"/>
          </a:p>
          <a:p>
            <a:pPr algn="ctr"/>
            <a:r>
              <a:rPr lang="en-US" altLang="zh-CN" dirty="0"/>
              <a:t>1600 MeV</a:t>
            </a:r>
            <a:endParaRPr lang="zh-CN" altLang="en-US" dirty="0"/>
          </a:p>
        </p:txBody>
      </p:sp>
      <p:sp>
        <p:nvSpPr>
          <p:cNvPr id="7" name="文本框 6"/>
          <p:cNvSpPr txBox="1"/>
          <p:nvPr/>
        </p:nvSpPr>
        <p:spPr>
          <a:xfrm>
            <a:off x="3741288" y="1812847"/>
            <a:ext cx="646331" cy="369332"/>
          </a:xfrm>
          <a:prstGeom prst="rect">
            <a:avLst/>
          </a:prstGeom>
          <a:noFill/>
        </p:spPr>
        <p:txBody>
          <a:bodyPr wrap="none" rtlCol="0">
            <a:spAutoFit/>
          </a:bodyPr>
          <a:lstStyle/>
          <a:p>
            <a:r>
              <a:rPr lang="zh-CN" altLang="en-US" dirty="0"/>
              <a:t>注入</a:t>
            </a:r>
          </a:p>
        </p:txBody>
      </p:sp>
      <p:sp>
        <p:nvSpPr>
          <p:cNvPr id="80" name="文本框 79"/>
          <p:cNvSpPr txBox="1"/>
          <p:nvPr/>
        </p:nvSpPr>
        <p:spPr>
          <a:xfrm>
            <a:off x="5775501" y="1864561"/>
            <a:ext cx="646331" cy="369332"/>
          </a:xfrm>
          <a:prstGeom prst="rect">
            <a:avLst/>
          </a:prstGeom>
          <a:noFill/>
        </p:spPr>
        <p:txBody>
          <a:bodyPr wrap="none" rtlCol="0">
            <a:spAutoFit/>
          </a:bodyPr>
          <a:lstStyle/>
          <a:p>
            <a:r>
              <a:rPr lang="zh-CN" altLang="en-US" dirty="0"/>
              <a:t>加速</a:t>
            </a:r>
          </a:p>
        </p:txBody>
      </p:sp>
      <p:sp>
        <p:nvSpPr>
          <p:cNvPr id="81" name="文本框 80"/>
          <p:cNvSpPr txBox="1"/>
          <p:nvPr/>
        </p:nvSpPr>
        <p:spPr>
          <a:xfrm>
            <a:off x="7916585" y="1858874"/>
            <a:ext cx="646331" cy="369332"/>
          </a:xfrm>
          <a:prstGeom prst="rect">
            <a:avLst/>
          </a:prstGeom>
          <a:noFill/>
        </p:spPr>
        <p:txBody>
          <a:bodyPr wrap="none" rtlCol="0">
            <a:spAutoFit/>
          </a:bodyPr>
          <a:lstStyle/>
          <a:p>
            <a:r>
              <a:rPr lang="zh-CN" altLang="en-US" dirty="0"/>
              <a:t>引出</a:t>
            </a:r>
          </a:p>
        </p:txBody>
      </p:sp>
      <p:sp>
        <p:nvSpPr>
          <p:cNvPr id="8" name="右箭头 7"/>
          <p:cNvSpPr/>
          <p:nvPr/>
        </p:nvSpPr>
        <p:spPr>
          <a:xfrm>
            <a:off x="4874686" y="1474898"/>
            <a:ext cx="341341" cy="3151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右箭头 81"/>
          <p:cNvSpPr/>
          <p:nvPr/>
        </p:nvSpPr>
        <p:spPr>
          <a:xfrm>
            <a:off x="6952372" y="1486624"/>
            <a:ext cx="341341" cy="3151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页脚占位符 15">
            <a:extLst>
              <a:ext uri="{FF2B5EF4-FFF2-40B4-BE49-F238E27FC236}">
                <a16:creationId xmlns:a16="http://schemas.microsoft.com/office/drawing/2014/main" id="{18B6F19F-358D-5E4D-AEC6-7C45E2ABB8EC}"/>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17" name="灯片编号占位符 16">
            <a:extLst>
              <a:ext uri="{FF2B5EF4-FFF2-40B4-BE49-F238E27FC236}">
                <a16:creationId xmlns:a16="http://schemas.microsoft.com/office/drawing/2014/main" id="{37A3042C-37E1-95D0-E35E-64155F4894F0}"/>
              </a:ext>
            </a:extLst>
          </p:cNvPr>
          <p:cNvSpPr>
            <a:spLocks noGrp="1"/>
          </p:cNvSpPr>
          <p:nvPr>
            <p:ph type="sldNum" sz="quarter" idx="12"/>
          </p:nvPr>
        </p:nvSpPr>
        <p:spPr/>
        <p:txBody>
          <a:bodyPr/>
          <a:lstStyle/>
          <a:p>
            <a:fld id="{3E0BCE7E-9565-4515-9C4E-5B4E2AD8AE0F}" type="slidenum">
              <a:rPr lang="zh-CN" altLang="en-US" smtClean="0"/>
              <a:t>36</a:t>
            </a:fld>
            <a:endParaRPr lang="zh-CN" altLang="en-US"/>
          </a:p>
        </p:txBody>
      </p:sp>
    </p:spTree>
    <p:extLst>
      <p:ext uri="{BB962C8B-B14F-4D97-AF65-F5344CB8AC3E}">
        <p14:creationId xmlns:p14="http://schemas.microsoft.com/office/powerpoint/2010/main" val="40934801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F8B502E3-E72D-074E-9AD7-7BCFC35D0B94}"/>
              </a:ext>
            </a:extLst>
          </p:cNvPr>
          <p:cNvPicPr/>
          <p:nvPr/>
        </p:nvPicPr>
        <p:blipFill rotWithShape="1">
          <a:blip r:embed="rId2" cstate="print">
            <a:extLst>
              <a:ext uri="{28A0092B-C50C-407E-A947-70E740481C1C}">
                <a14:useLocalDpi xmlns:a14="http://schemas.microsoft.com/office/drawing/2010/main" val="0"/>
              </a:ext>
            </a:extLst>
          </a:blip>
          <a:srcRect l="1136" r="1284" b="3942"/>
          <a:stretch/>
        </p:blipFill>
        <p:spPr bwMode="auto">
          <a:xfrm>
            <a:off x="5663952" y="4542831"/>
            <a:ext cx="4089648" cy="2092100"/>
          </a:xfrm>
          <a:prstGeom prst="rect">
            <a:avLst/>
          </a:prstGeom>
          <a:noFill/>
          <a:ln>
            <a:noFill/>
          </a:ln>
          <a:extLst>
            <a:ext uri="{53640926-AAD7-44d8-BBD7-CCE9431645EC}">
              <a14:shadowObscured xmlns:a14="http://schemas.microsoft.com/office/drawing/2010/main" xmlns=""/>
            </a:ext>
          </a:extLst>
        </p:spPr>
      </p:pic>
      <p:sp>
        <p:nvSpPr>
          <p:cNvPr id="2" name="文本框 1"/>
          <p:cNvSpPr txBox="1"/>
          <p:nvPr/>
        </p:nvSpPr>
        <p:spPr>
          <a:xfrm>
            <a:off x="8213558" y="7571874"/>
            <a:ext cx="0" cy="0"/>
          </a:xfrm>
          <a:prstGeom prst="rect">
            <a:avLst/>
          </a:prstGeom>
          <a:solidFill>
            <a:schemeClr val="tx2">
              <a:lumMod val="60000"/>
              <a:lumOff val="40000"/>
            </a:schemeClr>
          </a:solidFill>
        </p:spPr>
        <p:txBody>
          <a:bodyPr wrap="none" rtlCol="0">
            <a:noAutofit/>
          </a:bodyPr>
          <a:lstStyle/>
          <a:p>
            <a:pPr algn="just">
              <a:lnSpc>
                <a:spcPct val="110000"/>
              </a:lnSpc>
              <a:spcAft>
                <a:spcPts val="600"/>
              </a:spcAft>
              <a:buClr>
                <a:schemeClr val="tx1"/>
              </a:buClr>
            </a:pPr>
            <a:endParaRPr kumimoji="1"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p:cNvSpPr txBox="1"/>
          <p:nvPr/>
        </p:nvSpPr>
        <p:spPr>
          <a:xfrm>
            <a:off x="5042285" y="869158"/>
            <a:ext cx="6494621" cy="3899529"/>
          </a:xfrm>
          <a:prstGeom prst="rect">
            <a:avLst/>
          </a:prstGeom>
          <a:noFill/>
        </p:spPr>
        <p:txBody>
          <a:bodyPr wrap="square" anchor="t">
            <a:spAutoFit/>
          </a:bodyPr>
          <a:lstStyle/>
          <a:p>
            <a:pPr algn="just">
              <a:lnSpc>
                <a:spcPct val="110000"/>
              </a:lnSpc>
              <a:spcAft>
                <a:spcPts val="600"/>
              </a:spcAft>
              <a:buClr>
                <a:schemeClr val="tx1"/>
              </a:buClr>
            </a:pPr>
            <a:r>
              <a:rPr lang="en-US" altLang="zh-CN" kern="100" dirty="0">
                <a:cs typeface="Times New Roman" panose="02020603050405020304"/>
                <a:sym typeface="+mn-ea"/>
              </a:rPr>
              <a:t> </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sym typeface="+mn-ea"/>
              </a:rPr>
              <a:t>我国首台国际第五台用户缪子实验平台，作为中子散射、同步辐射光源的重要补充</a:t>
            </a:r>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sym typeface="+mn-ea"/>
              </a:rPr>
              <a:t>：</a:t>
            </a:r>
          </a:p>
          <a:p>
            <a:pPr marL="285750" indent="-285750">
              <a:lnSpc>
                <a:spcPct val="110000"/>
              </a:lnSpc>
              <a:buFont typeface="Wingdings" panose="05000000000000000000" charset="0"/>
              <a:buChar char="ü"/>
            </a:pPr>
            <a:r>
              <a:rPr lang="zh-CN" altLang="en-US" sz="2000" dirty="0">
                <a:solidFill>
                  <a:srgbClr val="2433F8"/>
                </a:solidFill>
                <a:latin typeface="+mn-ea"/>
                <a:cs typeface="+mn-ea"/>
                <a:sym typeface="+mn-ea"/>
              </a:rPr>
              <a:t>磁性材料：</a:t>
            </a:r>
            <a:r>
              <a:rPr lang="zh-CN" altLang="en-US" sz="2000" dirty="0">
                <a:latin typeface="+mn-ea"/>
                <a:cs typeface="+mn-ea"/>
                <a:sym typeface="+mn-ea"/>
              </a:rPr>
              <a:t>对材料磁性十分敏感</a:t>
            </a:r>
            <a:endParaRPr lang="zh-CN" altLang="en-US" sz="2000" dirty="0">
              <a:solidFill>
                <a:srgbClr val="0000FF"/>
              </a:solidFill>
              <a:latin typeface="+mn-ea"/>
              <a:cs typeface="+mn-ea"/>
            </a:endParaRPr>
          </a:p>
          <a:p>
            <a:pPr marL="285750" indent="-285750">
              <a:lnSpc>
                <a:spcPct val="110000"/>
              </a:lnSpc>
              <a:buFont typeface="Wingdings" panose="05000000000000000000" charset="0"/>
              <a:buChar char="ü"/>
            </a:pPr>
            <a:r>
              <a:rPr lang="zh-CN" altLang="en-US" sz="2000" dirty="0">
                <a:solidFill>
                  <a:srgbClr val="2433F8"/>
                </a:solidFill>
                <a:latin typeface="+mn-ea"/>
                <a:cs typeface="+mn-ea"/>
                <a:sym typeface="+mn-ea"/>
              </a:rPr>
              <a:t>新能源：</a:t>
            </a:r>
            <a:r>
              <a:rPr lang="zh-CN" altLang="en-US" sz="2000" dirty="0">
                <a:latin typeface="+mn-ea"/>
                <a:cs typeface="+mn-ea"/>
                <a:sym typeface="+mn-ea"/>
              </a:rPr>
              <a:t>高效、稳定、便捷的储能技术和能量转换技术</a:t>
            </a:r>
            <a:endParaRPr lang="en-US" altLang="zh-CN" sz="2000" dirty="0">
              <a:latin typeface="+mn-ea"/>
              <a:cs typeface="+mn-ea"/>
              <a:sym typeface="+mn-ea"/>
            </a:endParaRPr>
          </a:p>
          <a:p>
            <a:pPr marL="285750" indent="-285750">
              <a:lnSpc>
                <a:spcPct val="110000"/>
              </a:lnSpc>
              <a:buFont typeface="Wingdings" panose="05000000000000000000" charset="0"/>
              <a:buChar char="ü"/>
            </a:pPr>
            <a:r>
              <a:rPr lang="zh-CN" altLang="en-US" sz="2000" dirty="0">
                <a:solidFill>
                  <a:srgbClr val="2433F8"/>
                </a:solidFill>
                <a:latin typeface="+mn-ea"/>
                <a:cs typeface="+mn-ea"/>
                <a:sym typeface="+mn-ea"/>
              </a:rPr>
              <a:t>生物医疗：</a:t>
            </a:r>
            <a:r>
              <a:rPr lang="zh-CN" altLang="en-US" sz="2000" dirty="0">
                <a:latin typeface="+mn-ea"/>
                <a:cs typeface="+mn-ea"/>
                <a:sym typeface="+mn-ea"/>
              </a:rPr>
              <a:t>蛋白质结构测量，生物医药</a:t>
            </a:r>
          </a:p>
          <a:p>
            <a:pPr marL="285750" indent="-285750">
              <a:lnSpc>
                <a:spcPct val="110000"/>
              </a:lnSpc>
              <a:buFont typeface="Wingdings" panose="05000000000000000000" charset="0"/>
              <a:buChar char="ü"/>
            </a:pPr>
            <a:r>
              <a:rPr lang="zh-CN" altLang="en-US" sz="2000" dirty="0">
                <a:solidFill>
                  <a:srgbClr val="2433F8"/>
                </a:solidFill>
                <a:latin typeface="+mn-ea"/>
                <a:cs typeface="+mn-ea"/>
                <a:sym typeface="+mn-ea"/>
              </a:rPr>
              <a:t>特色研究和应用领域：</a:t>
            </a:r>
            <a:r>
              <a:rPr lang="zh-CN" altLang="en-US" sz="2000" dirty="0">
                <a:latin typeface="+mn-ea"/>
                <a:cs typeface="+mn-ea"/>
                <a:sym typeface="+mn-ea"/>
              </a:rPr>
              <a:t>文化遗产和考古研究、放射性原料测量等</a:t>
            </a:r>
            <a:endParaRPr lang="en-US" altLang="zh-CN" sz="2000" dirty="0">
              <a:latin typeface="+mn-ea"/>
              <a:cs typeface="+mn-ea"/>
              <a:sym typeface="+mn-ea"/>
            </a:endParaRPr>
          </a:p>
          <a:p>
            <a:pPr marL="285750" indent="-285750">
              <a:lnSpc>
                <a:spcPct val="110000"/>
              </a:lnSpc>
              <a:buFont typeface="Wingdings" panose="05000000000000000000" charset="0"/>
              <a:buChar char="ü"/>
            </a:pPr>
            <a:r>
              <a:rPr lang="zh-CN" altLang="en-US" sz="2400" dirty="0">
                <a:solidFill>
                  <a:srgbClr val="FF0000"/>
                </a:solidFill>
                <a:latin typeface="+mn-ea"/>
                <a:cs typeface="+mn-ea"/>
                <a:sym typeface="+mn-ea"/>
              </a:rPr>
              <a:t>加速器技术：</a:t>
            </a:r>
            <a:r>
              <a:rPr lang="zh-CN" altLang="en-US" sz="2400" dirty="0">
                <a:latin typeface="+mn-ea"/>
                <a:cs typeface="+mn-ea"/>
                <a:sym typeface="+mn-ea"/>
              </a:rPr>
              <a:t>缪子加速、冷却、慢化</a:t>
            </a:r>
            <a:endParaRPr lang="en-US" altLang="zh-CN" sz="2400" b="1" dirty="0">
              <a:latin typeface="+mn-ea"/>
              <a:cs typeface="+mn-ea"/>
            </a:endParaRPr>
          </a:p>
          <a:p>
            <a:pPr marL="285750" indent="-285750">
              <a:buFont typeface="Wingdings" pitchFamily="2" charset="2"/>
              <a:buChar char="ü"/>
            </a:pPr>
            <a:r>
              <a:rPr lang="zh-CN" altLang="en-US" sz="2400" dirty="0">
                <a:solidFill>
                  <a:srgbClr val="FF0000"/>
                </a:solidFill>
                <a:latin typeface="+mn-ea"/>
                <a:cs typeface="+mn-ea"/>
                <a:sym typeface="+mn-ea"/>
              </a:rPr>
              <a:t>前沿物理：</a:t>
            </a:r>
            <a:r>
              <a:rPr lang="zh-CN" altLang="en-US" sz="2400" dirty="0">
                <a:latin typeface="+mn-ea"/>
                <a:cs typeface="+mn-ea"/>
                <a:sym typeface="+mn-ea"/>
              </a:rPr>
              <a:t>寻找新物理新过程</a:t>
            </a:r>
            <a:endParaRPr lang="en-US" altLang="zh-CN" sz="1600" b="1" dirty="0">
              <a:solidFill>
                <a:srgbClr val="0000FF"/>
              </a:solidFill>
              <a:latin typeface="微软雅黑" panose="020B0503020204020204" pitchFamily="34" charset="-122"/>
              <a:ea typeface="微软雅黑" panose="020B0503020204020204" pitchFamily="34" charset="-122"/>
            </a:endParaRPr>
          </a:p>
          <a:p>
            <a:pPr algn="just">
              <a:spcAft>
                <a:spcPts val="600"/>
              </a:spcAft>
              <a:buClr>
                <a:schemeClr val="tx1"/>
              </a:buClr>
            </a:pPr>
            <a:endParaRPr lang="zh-CN" altLang="en-US"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Rectangle 8"/>
          <p:cNvSpPr txBox="1">
            <a:spLocks noChangeArrowheads="1"/>
          </p:cNvSpPr>
          <p:nvPr/>
        </p:nvSpPr>
        <p:spPr bwMode="auto">
          <a:xfrm>
            <a:off x="400334" y="142875"/>
            <a:ext cx="9633936" cy="500380"/>
          </a:xfrm>
          <a:prstGeom prst="rect">
            <a:avLst/>
          </a:prstGeom>
          <a:noFill/>
          <a:ln w="9525">
            <a:noFill/>
            <a:miter lim="800000"/>
          </a:ln>
        </p:spPr>
        <p:txBody>
          <a:bodyPr anchor="ctr"/>
          <a:lstStyle/>
          <a:p>
            <a:r>
              <a:rPr kumimoji="1" lang="zh-CN" altLang="en-US" sz="3600" dirty="0">
                <a:latin typeface="华文细黑" panose="02010600040101010101" pitchFamily="2" charset="-122"/>
                <a:ea typeface="华文细黑" panose="02010600040101010101" pitchFamily="2" charset="-122"/>
                <a:cs typeface="+mj-cs"/>
                <a:sym typeface="+mn-ea"/>
              </a:rPr>
              <a:t>缪子实验站（</a:t>
            </a:r>
            <a:r>
              <a:rPr kumimoji="1" lang="en-US" altLang="zh-CN" sz="3600" dirty="0">
                <a:latin typeface="华文细黑" panose="02010600040101010101" pitchFamily="2" charset="-122"/>
                <a:ea typeface="华文细黑" panose="02010600040101010101" pitchFamily="2" charset="-122"/>
                <a:cs typeface="+mj-cs"/>
                <a:sym typeface="+mn-ea"/>
              </a:rPr>
              <a:t>MELODY</a:t>
            </a:r>
            <a:r>
              <a:rPr kumimoji="1" lang="zh-CN" altLang="en-US" sz="3600" dirty="0">
                <a:latin typeface="华文细黑" panose="02010600040101010101" pitchFamily="2" charset="-122"/>
                <a:ea typeface="华文细黑" panose="02010600040101010101" pitchFamily="2" charset="-122"/>
                <a:cs typeface="+mj-cs"/>
                <a:sym typeface="+mn-ea"/>
              </a:rPr>
              <a:t>）</a:t>
            </a:r>
            <a:r>
              <a:rPr kumimoji="1" lang="en-US" altLang="zh-CN" sz="3600" dirty="0">
                <a:latin typeface="华文细黑" panose="02010600040101010101" pitchFamily="2" charset="-122"/>
                <a:ea typeface="华文细黑" panose="02010600040101010101" pitchFamily="2" charset="-122"/>
                <a:cs typeface="+mj-cs"/>
                <a:sym typeface="+mn-ea"/>
              </a:rPr>
              <a:t>@CSNS-II</a:t>
            </a:r>
            <a:endParaRPr kumimoji="1" lang="zh-CN" altLang="en-US" sz="3600" dirty="0">
              <a:latin typeface="华文细黑" panose="02010600040101010101" pitchFamily="2" charset="-122"/>
              <a:ea typeface="华文细黑" panose="02010600040101010101" pitchFamily="2" charset="-122"/>
              <a:cs typeface="+mj-cs"/>
            </a:endParaRPr>
          </a:p>
        </p:txBody>
      </p:sp>
      <p:sp>
        <p:nvSpPr>
          <p:cNvPr id="3" name="文本框 2"/>
          <p:cNvSpPr txBox="1"/>
          <p:nvPr/>
        </p:nvSpPr>
        <p:spPr>
          <a:xfrm>
            <a:off x="12942627" y="4094328"/>
            <a:ext cx="0" cy="0"/>
          </a:xfrm>
          <a:prstGeom prst="rect">
            <a:avLst/>
          </a:prstGeom>
          <a:solidFill>
            <a:schemeClr val="tx2">
              <a:lumMod val="60000"/>
              <a:lumOff val="40000"/>
            </a:schemeClr>
          </a:solidFill>
        </p:spPr>
        <p:txBody>
          <a:bodyPr wrap="none" rtlCol="0">
            <a:noAutofit/>
          </a:bodyPr>
          <a:lstStyle/>
          <a:p>
            <a:pPr algn="just">
              <a:lnSpc>
                <a:spcPct val="110000"/>
              </a:lnSpc>
              <a:spcAft>
                <a:spcPts val="600"/>
              </a:spcAft>
              <a:buClr>
                <a:schemeClr val="tx1"/>
              </a:buClr>
            </a:pPr>
            <a:endParaRPr kumimoji="1"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内容占位符 5" descr="未命名.png">
            <a:extLst>
              <a:ext uri="{FF2B5EF4-FFF2-40B4-BE49-F238E27FC236}">
                <a16:creationId xmlns:a16="http://schemas.microsoft.com/office/drawing/2014/main" id="{4EA1426B-AC28-3D49-AAC3-7F19B346A02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122" t="13465" r="129"/>
          <a:stretch/>
        </p:blipFill>
        <p:spPr>
          <a:xfrm>
            <a:off x="750627" y="1004273"/>
            <a:ext cx="4049229" cy="2241916"/>
          </a:xfrm>
          <a:prstGeom prst="rect">
            <a:avLst/>
          </a:prstGeom>
        </p:spPr>
      </p:pic>
      <p:cxnSp>
        <p:nvCxnSpPr>
          <p:cNvPr id="9" name="直线连接符 8">
            <a:extLst>
              <a:ext uri="{FF2B5EF4-FFF2-40B4-BE49-F238E27FC236}">
                <a16:creationId xmlns:a16="http://schemas.microsoft.com/office/drawing/2014/main" id="{9B3C6E5A-0095-FF40-8179-E119AE3FA35E}"/>
              </a:ext>
            </a:extLst>
          </p:cNvPr>
          <p:cNvCxnSpPr/>
          <p:nvPr/>
        </p:nvCxnSpPr>
        <p:spPr>
          <a:xfrm flipH="1">
            <a:off x="3295548" y="2325488"/>
            <a:ext cx="216024" cy="36004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6F179C7F-CF7D-BB4C-B5CB-19430C655EFF}"/>
              </a:ext>
            </a:extLst>
          </p:cNvPr>
          <p:cNvPicPr>
            <a:picLocks noChangeAspect="1"/>
          </p:cNvPicPr>
          <p:nvPr/>
        </p:nvPicPr>
        <p:blipFill>
          <a:blip r:embed="rId4"/>
          <a:stretch>
            <a:fillRect/>
          </a:stretch>
        </p:blipFill>
        <p:spPr>
          <a:xfrm>
            <a:off x="2742488" y="2726085"/>
            <a:ext cx="769084" cy="432610"/>
          </a:xfrm>
          <a:prstGeom prst="rect">
            <a:avLst/>
          </a:prstGeom>
        </p:spPr>
      </p:pic>
      <p:sp>
        <p:nvSpPr>
          <p:cNvPr id="11" name="文本框 10">
            <a:extLst>
              <a:ext uri="{FF2B5EF4-FFF2-40B4-BE49-F238E27FC236}">
                <a16:creationId xmlns:a16="http://schemas.microsoft.com/office/drawing/2014/main" id="{23BAE985-F182-AE42-8FAE-86695DE13EC1}"/>
              </a:ext>
            </a:extLst>
          </p:cNvPr>
          <p:cNvSpPr txBox="1"/>
          <p:nvPr/>
        </p:nvSpPr>
        <p:spPr>
          <a:xfrm>
            <a:off x="2901972" y="3199252"/>
            <a:ext cx="1288284" cy="442106"/>
          </a:xfrm>
          <a:prstGeom prst="rect">
            <a:avLst/>
          </a:prstGeom>
          <a:noFill/>
          <a:ln>
            <a:noFill/>
          </a:ln>
        </p:spPr>
        <p:txBody>
          <a:bodyPr wrap="square" rtlCol="0">
            <a:noAutofit/>
          </a:bodyPr>
          <a:lstStyle/>
          <a:p>
            <a:pPr algn="just">
              <a:lnSpc>
                <a:spcPct val="110000"/>
              </a:lnSpc>
              <a:spcAft>
                <a:spcPts val="600"/>
              </a:spcAft>
              <a:buClr>
                <a:schemeClr val="tx1"/>
              </a:buClr>
            </a:pPr>
            <a:r>
              <a:rPr kumimoji="1" lang="en-US" altLang="zh-CN" sz="1200" b="1" dirty="0">
                <a:latin typeface="Times New Roman" panose="02020603050405020304" pitchFamily="18" charset="0"/>
                <a:ea typeface="微软雅黑" panose="020B0503020204020204" pitchFamily="34" charset="-122"/>
                <a:cs typeface="Times New Roman" panose="02020603050405020304" pitchFamily="18" charset="0"/>
              </a:rPr>
              <a:t>CSNS</a:t>
            </a:r>
            <a:endParaRPr kumimoji="1" lang="zh-CN" altLang="en-US" sz="12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5" name="图片 24">
            <a:extLst>
              <a:ext uri="{FF2B5EF4-FFF2-40B4-BE49-F238E27FC236}">
                <a16:creationId xmlns:a16="http://schemas.microsoft.com/office/drawing/2014/main" id="{021E1D6B-2597-A549-A2CD-A27C7C5235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228" y="4260646"/>
            <a:ext cx="3985628" cy="2241916"/>
          </a:xfrm>
          <a:prstGeom prst="rect">
            <a:avLst/>
          </a:prstGeom>
        </p:spPr>
      </p:pic>
      <p:sp>
        <p:nvSpPr>
          <p:cNvPr id="26" name="同心圆 25">
            <a:extLst>
              <a:ext uri="{FF2B5EF4-FFF2-40B4-BE49-F238E27FC236}">
                <a16:creationId xmlns:a16="http://schemas.microsoft.com/office/drawing/2014/main" id="{5AF1A726-878D-1445-AEC5-747B0926ABB2}"/>
              </a:ext>
            </a:extLst>
          </p:cNvPr>
          <p:cNvSpPr/>
          <p:nvPr/>
        </p:nvSpPr>
        <p:spPr>
          <a:xfrm rot="21179082">
            <a:off x="3312593" y="5186540"/>
            <a:ext cx="900100" cy="334267"/>
          </a:xfrm>
          <a:prstGeom prst="donut">
            <a:avLst>
              <a:gd name="adj" fmla="val 0"/>
            </a:avLst>
          </a:prstGeom>
          <a:solidFill>
            <a:srgbClr val="FF0000"/>
          </a:solid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9" name="文本框 28">
            <a:extLst>
              <a:ext uri="{FF2B5EF4-FFF2-40B4-BE49-F238E27FC236}">
                <a16:creationId xmlns:a16="http://schemas.microsoft.com/office/drawing/2014/main" id="{68EAC468-4B6C-664B-83FF-0FBD6ABAF4E9}"/>
              </a:ext>
            </a:extLst>
          </p:cNvPr>
          <p:cNvSpPr txBox="1"/>
          <p:nvPr/>
        </p:nvSpPr>
        <p:spPr>
          <a:xfrm rot="21029450">
            <a:off x="3328385" y="5176883"/>
            <a:ext cx="1288284" cy="442106"/>
          </a:xfrm>
          <a:prstGeom prst="rect">
            <a:avLst/>
          </a:prstGeom>
          <a:noFill/>
          <a:ln>
            <a:noFill/>
          </a:ln>
        </p:spPr>
        <p:txBody>
          <a:bodyPr wrap="square" rtlCol="0">
            <a:noAutofit/>
          </a:bodyPr>
          <a:lstStyle/>
          <a:p>
            <a:pPr algn="just">
              <a:lnSpc>
                <a:spcPct val="110000"/>
              </a:lnSpc>
              <a:spcAft>
                <a:spcPts val="600"/>
              </a:spcAft>
              <a:buClr>
                <a:schemeClr val="tx1"/>
              </a:buClr>
            </a:pPr>
            <a:r>
              <a:rPr kumimoji="1" lang="en-US" altLang="zh-CN" sz="1200" b="1" dirty="0">
                <a:latin typeface="Times New Roman" panose="02020603050405020304" pitchFamily="18" charset="0"/>
                <a:ea typeface="微软雅黑" panose="020B0503020204020204" pitchFamily="34" charset="-122"/>
                <a:cs typeface="Times New Roman" panose="02020603050405020304" pitchFamily="18" charset="0"/>
              </a:rPr>
              <a:t>MELODY</a:t>
            </a:r>
            <a:endParaRPr kumimoji="1" lang="zh-CN" altLang="en-US" sz="1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页脚占位符 4">
            <a:extLst>
              <a:ext uri="{FF2B5EF4-FFF2-40B4-BE49-F238E27FC236}">
                <a16:creationId xmlns:a16="http://schemas.microsoft.com/office/drawing/2014/main" id="{26F71A14-39E8-4A2E-6B2D-AE1B9F6F85A7}"/>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6" name="灯片编号占位符 5">
            <a:extLst>
              <a:ext uri="{FF2B5EF4-FFF2-40B4-BE49-F238E27FC236}">
                <a16:creationId xmlns:a16="http://schemas.microsoft.com/office/drawing/2014/main" id="{F5BBFCA8-CE84-48FE-B78A-D2F232D93A72}"/>
              </a:ext>
            </a:extLst>
          </p:cNvPr>
          <p:cNvSpPr>
            <a:spLocks noGrp="1"/>
          </p:cNvSpPr>
          <p:nvPr>
            <p:ph type="sldNum" sz="quarter" idx="12"/>
          </p:nvPr>
        </p:nvSpPr>
        <p:spPr/>
        <p:txBody>
          <a:bodyPr/>
          <a:lstStyle/>
          <a:p>
            <a:fld id="{3E0BCE7E-9565-4515-9C4E-5B4E2AD8AE0F}" type="slidenum">
              <a:rPr lang="zh-CN" altLang="en-US" smtClean="0"/>
              <a:t>37</a:t>
            </a:fld>
            <a:endParaRPr lang="zh-CN" altLang="en-US"/>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26D6B948-750F-B24B-B387-624D44E7F56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097911" y="4206696"/>
            <a:ext cx="3050476" cy="1764772"/>
          </a:xfrm>
          <a:prstGeom prst="rect">
            <a:avLst/>
          </a:prstGeom>
          <a:ln>
            <a:noFill/>
          </a:ln>
          <a:effectLst>
            <a:outerShdw blurRad="190500" algn="tl" rotWithShape="0">
              <a:srgbClr val="000000">
                <a:alpha val="70000"/>
              </a:srgbClr>
            </a:outerShdw>
          </a:effectLst>
        </p:spPr>
      </p:pic>
      <p:sp>
        <p:nvSpPr>
          <p:cNvPr id="10" name="Text Box 6"/>
          <p:cNvSpPr txBox="1">
            <a:spLocks noChangeArrowheads="1"/>
          </p:cNvSpPr>
          <p:nvPr/>
        </p:nvSpPr>
        <p:spPr bwMode="auto">
          <a:xfrm>
            <a:off x="1524000" y="1428737"/>
            <a:ext cx="9144000" cy="504825"/>
          </a:xfrm>
          <a:prstGeom prst="rect">
            <a:avLst/>
          </a:prstGeom>
          <a:noFill/>
          <a:ln w="9525">
            <a:noFill/>
            <a:miter lim="800000"/>
          </a:ln>
        </p:spPr>
        <p:txBody>
          <a:bodyPr anchor="ctr"/>
          <a:lstStyle/>
          <a:p>
            <a:pPr algn="ctr" eaLnBrk="1" hangingPunct="1">
              <a:spcBef>
                <a:spcPct val="50000"/>
              </a:spcBef>
            </a:pPr>
            <a:endParaRPr lang="en-US" altLang="zh-CN" sz="3200" b="1" dirty="0">
              <a:solidFill>
                <a:srgbClr val="0033CC"/>
              </a:solidFill>
              <a:latin typeface="华文新魏" panose="02010800040101010101" pitchFamily="2" charset="-122"/>
              <a:ea typeface="华文新魏" panose="02010800040101010101" pitchFamily="2" charset="-122"/>
            </a:endParaRPr>
          </a:p>
        </p:txBody>
      </p:sp>
      <p:sp>
        <p:nvSpPr>
          <p:cNvPr id="12" name="Rectangle 8"/>
          <p:cNvSpPr txBox="1">
            <a:spLocks noChangeArrowheads="1"/>
          </p:cNvSpPr>
          <p:nvPr/>
        </p:nvSpPr>
        <p:spPr bwMode="auto">
          <a:xfrm>
            <a:off x="100330" y="135229"/>
            <a:ext cx="8510270" cy="500380"/>
          </a:xfrm>
          <a:prstGeom prst="rect">
            <a:avLst/>
          </a:prstGeom>
          <a:noFill/>
          <a:ln w="9525">
            <a:noFill/>
            <a:miter lim="800000"/>
          </a:ln>
        </p:spPr>
        <p:txBody>
          <a:bodyPr anchor="ctr"/>
          <a:lstStyle/>
          <a:p>
            <a:r>
              <a:rPr kumimoji="1" lang="zh-CN" altLang="en-US" sz="3600" dirty="0">
                <a:latin typeface="+mj-ea"/>
                <a:ea typeface="+mj-ea"/>
                <a:cs typeface="+mj-cs"/>
              </a:rPr>
              <a:t>缪子实验站设计</a:t>
            </a:r>
            <a:r>
              <a:rPr kumimoji="1" lang="en-US" altLang="zh-CN" sz="3600" dirty="0">
                <a:latin typeface="+mj-ea"/>
                <a:ea typeface="+mj-ea"/>
                <a:cs typeface="+mj-cs"/>
              </a:rPr>
              <a:t>@CSNS-II</a:t>
            </a:r>
            <a:endParaRPr kumimoji="1" lang="zh-CN" altLang="en-US" sz="3600" dirty="0">
              <a:latin typeface="+mj-ea"/>
              <a:ea typeface="+mj-ea"/>
              <a:cs typeface="+mj-cs"/>
            </a:endParaRPr>
          </a:p>
        </p:txBody>
      </p:sp>
      <p:sp>
        <p:nvSpPr>
          <p:cNvPr id="14" name="文本框 13"/>
          <p:cNvSpPr txBox="1"/>
          <p:nvPr/>
        </p:nvSpPr>
        <p:spPr>
          <a:xfrm>
            <a:off x="1060203" y="2163752"/>
            <a:ext cx="5351462" cy="2046714"/>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特色</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国内首个缪子源，大量新设计；</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束流采用全螺线管聚焦，智能优化；</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应用范围：针对</a:t>
            </a:r>
            <a:r>
              <a:rPr lang="en-US" altLang="zh-CN" sz="1600" dirty="0" err="1">
                <a:latin typeface="微软雅黑" panose="020B0503020204020204" pitchFamily="34" charset="-122"/>
                <a:ea typeface="微软雅黑" panose="020B0503020204020204" pitchFamily="34" charset="-122"/>
              </a:rPr>
              <a:t>MuSR</a:t>
            </a:r>
            <a:r>
              <a:rPr lang="zh-CN" altLang="en-US" sz="1600" dirty="0">
                <a:latin typeface="微软雅黑" panose="020B0503020204020204" pitchFamily="34" charset="-122"/>
                <a:ea typeface="微软雅黑" panose="020B0503020204020204" pitchFamily="34" charset="-122"/>
              </a:rPr>
              <a:t>材料磁性研究；</a:t>
            </a:r>
            <a:endParaRPr lang="en-US" altLang="zh-CN" sz="1600" dirty="0">
              <a:latin typeface="微软雅黑" panose="020B0503020204020204" pitchFamily="34" charset="-122"/>
              <a:ea typeface="微软雅黑" panose="020B0503020204020204" pitchFamily="34" charset="-122"/>
            </a:endParaRPr>
          </a:p>
          <a:p>
            <a:pPr eaLnBrk="1" hangingPunct="1">
              <a:buFontTx/>
              <a:buAutoNum type="arabicPeriod"/>
            </a:pPr>
            <a:endParaRPr lang="en-US" altLang="zh-CN" sz="1400" dirty="0"/>
          </a:p>
          <a:p>
            <a:pPr eaLnBrk="1" hangingPunct="1"/>
            <a:endParaRPr lang="zh-CN" altLang="en-US" sz="1400" dirty="0"/>
          </a:p>
        </p:txBody>
      </p:sp>
      <p:sp>
        <p:nvSpPr>
          <p:cNvPr id="19" name="文本框 1"/>
          <p:cNvSpPr txBox="1">
            <a:spLocks noChangeArrowheads="1"/>
          </p:cNvSpPr>
          <p:nvPr/>
        </p:nvSpPr>
        <p:spPr bwMode="auto">
          <a:xfrm>
            <a:off x="6731794" y="6193728"/>
            <a:ext cx="3217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微软雅黑" panose="020B0503020204020204" pitchFamily="34" charset="-122"/>
                <a:ea typeface="微软雅黑" panose="020B0503020204020204" pitchFamily="34" charset="-122"/>
              </a:rPr>
              <a:t>缪子束流光学设计及谱仪设计</a:t>
            </a:r>
          </a:p>
        </p:txBody>
      </p:sp>
      <p:sp>
        <p:nvSpPr>
          <p:cNvPr id="24" name="文本框 23"/>
          <p:cNvSpPr txBox="1"/>
          <p:nvPr/>
        </p:nvSpPr>
        <p:spPr>
          <a:xfrm>
            <a:off x="1031820" y="728663"/>
            <a:ext cx="5351462" cy="1571905"/>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建设内容</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Ø"/>
            </a:pPr>
            <a:r>
              <a:rPr lang="zh-CN" altLang="en-US" sz="1600" dirty="0">
                <a:solidFill>
                  <a:srgbClr val="2433F8"/>
                </a:solidFill>
                <a:latin typeface="微软雅黑" panose="020B0503020204020204" pitchFamily="34" charset="-122"/>
                <a:ea typeface="微软雅黑" panose="020B0503020204020204" pitchFamily="34" charset="-122"/>
              </a:rPr>
              <a:t>高功率靶站</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20kW</a:t>
            </a:r>
            <a:r>
              <a:rPr lang="zh-CN" altLang="en-US" sz="1600" dirty="0">
                <a:latin typeface="微软雅黑" panose="020B0503020204020204" pitchFamily="34" charset="-122"/>
                <a:ea typeface="微软雅黑" panose="020B0503020204020204" pitchFamily="34" charset="-122"/>
              </a:rPr>
              <a:t>运行</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Ø"/>
            </a:pPr>
            <a:r>
              <a:rPr lang="zh-CN" altLang="en-US" sz="1600" dirty="0">
                <a:solidFill>
                  <a:srgbClr val="2433F8"/>
                </a:solidFill>
                <a:latin typeface="微软雅黑" panose="020B0503020204020204" pitchFamily="34" charset="-122"/>
                <a:ea typeface="微软雅黑" panose="020B0503020204020204" pitchFamily="34" charset="-122"/>
              </a:rPr>
              <a:t>缪子束线</a:t>
            </a:r>
            <a:r>
              <a:rPr lang="zh-CN" altLang="en-US" sz="1600" dirty="0">
                <a:latin typeface="微软雅黑" panose="020B0503020204020204" pitchFamily="34" charset="-122"/>
                <a:ea typeface="微软雅黑" panose="020B0503020204020204" pitchFamily="34" charset="-122"/>
              </a:rPr>
              <a:t>：一条束线</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Ø"/>
            </a:pPr>
            <a:r>
              <a:rPr lang="zh-CN" altLang="en-US" sz="1600" dirty="0">
                <a:solidFill>
                  <a:srgbClr val="2433F8"/>
                </a:solidFill>
                <a:latin typeface="微软雅黑" panose="020B0503020204020204" pitchFamily="34" charset="-122"/>
                <a:ea typeface="微软雅黑" panose="020B0503020204020204" pitchFamily="34" charset="-122"/>
              </a:rPr>
              <a:t>缪子谱仪</a:t>
            </a:r>
            <a:r>
              <a:rPr lang="zh-CN" altLang="en-US" sz="1600" dirty="0">
                <a:latin typeface="微软雅黑" panose="020B0503020204020204" pitchFamily="34" charset="-122"/>
                <a:ea typeface="微软雅黑" panose="020B0503020204020204" pitchFamily="34" charset="-122"/>
              </a:rPr>
              <a:t>：一台</a:t>
            </a:r>
            <a:r>
              <a:rPr lang="en-US" altLang="zh-CN" sz="1600" dirty="0" err="1">
                <a:latin typeface="微软雅黑" panose="020B0503020204020204" pitchFamily="34" charset="-122"/>
                <a:ea typeface="微软雅黑" panose="020B0503020204020204" pitchFamily="34" charset="-122"/>
              </a:rPr>
              <a:t>muSR</a:t>
            </a:r>
            <a:r>
              <a:rPr lang="zh-CN" altLang="en-US" sz="1600" dirty="0">
                <a:latin typeface="微软雅黑" panose="020B0503020204020204" pitchFamily="34" charset="-122"/>
                <a:ea typeface="微软雅黑" panose="020B0503020204020204" pitchFamily="34" charset="-122"/>
              </a:rPr>
              <a:t>谱仪</a:t>
            </a:r>
            <a:endParaRPr lang="zh-CN" altLang="en-US" sz="1400" dirty="0"/>
          </a:p>
        </p:txBody>
      </p:sp>
      <p:graphicFrame>
        <p:nvGraphicFramePr>
          <p:cNvPr id="22" name="表格 21">
            <a:extLst>
              <a:ext uri="{FF2B5EF4-FFF2-40B4-BE49-F238E27FC236}">
                <a16:creationId xmlns:a16="http://schemas.microsoft.com/office/drawing/2014/main" id="{F93A4D77-BDB5-3943-B502-318C00D3BA45}"/>
              </a:ext>
            </a:extLst>
          </p:cNvPr>
          <p:cNvGraphicFramePr>
            <a:graphicFrameLocks noGrp="1"/>
          </p:cNvGraphicFramePr>
          <p:nvPr/>
        </p:nvGraphicFramePr>
        <p:xfrm>
          <a:off x="1373875" y="3886824"/>
          <a:ext cx="3053499" cy="2729083"/>
        </p:xfrm>
        <a:graphic>
          <a:graphicData uri="http://schemas.openxmlformats.org/drawingml/2006/table">
            <a:tbl>
              <a:tblPr firstRow="1" bandRow="1">
                <a:tableStyleId>{5C22544A-7EE6-4342-B048-85BDC9FD1C3A}</a:tableStyleId>
              </a:tblPr>
              <a:tblGrid>
                <a:gridCol w="1586929">
                  <a:extLst>
                    <a:ext uri="{9D8B030D-6E8A-4147-A177-3AD203B41FA5}">
                      <a16:colId xmlns:a16="http://schemas.microsoft.com/office/drawing/2014/main" val="1890954039"/>
                    </a:ext>
                  </a:extLst>
                </a:gridCol>
                <a:gridCol w="1466570">
                  <a:extLst>
                    <a:ext uri="{9D8B030D-6E8A-4147-A177-3AD203B41FA5}">
                      <a16:colId xmlns:a16="http://schemas.microsoft.com/office/drawing/2014/main" val="2733809912"/>
                    </a:ext>
                  </a:extLst>
                </a:gridCol>
              </a:tblGrid>
              <a:tr h="382571">
                <a:tc>
                  <a:txBody>
                    <a:bodyPr/>
                    <a:lstStyle/>
                    <a:p>
                      <a:pPr algn="ctr"/>
                      <a:r>
                        <a:rPr lang="zh-CN" altLang="en-US" sz="1400" dirty="0"/>
                        <a:t>质子功率（</a:t>
                      </a:r>
                      <a:r>
                        <a:rPr lang="en-US" altLang="zh-CN" sz="1400" dirty="0"/>
                        <a:t>kW</a:t>
                      </a:r>
                      <a:r>
                        <a:rPr lang="zh-CN" altLang="en-US" sz="1400" dirty="0"/>
                        <a:t>）</a:t>
                      </a:r>
                    </a:p>
                  </a:txBody>
                  <a:tcPr/>
                </a:tc>
                <a:tc>
                  <a:txBody>
                    <a:bodyPr/>
                    <a:lstStyle/>
                    <a:p>
                      <a:pPr algn="ctr"/>
                      <a:r>
                        <a:rPr lang="en-US" altLang="zh-CN" dirty="0">
                          <a:solidFill>
                            <a:srgbClr val="FF0000"/>
                          </a:solidFill>
                        </a:rPr>
                        <a:t>20</a:t>
                      </a:r>
                      <a:endParaRPr lang="zh-CN" altLang="en-US" dirty="0">
                        <a:solidFill>
                          <a:srgbClr val="FF0000"/>
                        </a:solidFill>
                      </a:endParaRPr>
                    </a:p>
                  </a:txBody>
                  <a:tcPr/>
                </a:tc>
                <a:extLst>
                  <a:ext uri="{0D108BD9-81ED-4DB2-BD59-A6C34878D82A}">
                    <a16:rowId xmlns:a16="http://schemas.microsoft.com/office/drawing/2014/main" val="1183563977"/>
                  </a:ext>
                </a:extLst>
              </a:tr>
              <a:tr h="382571">
                <a:tc>
                  <a:txBody>
                    <a:bodyPr/>
                    <a:lstStyle/>
                    <a:p>
                      <a:pPr algn="ctr"/>
                      <a:r>
                        <a:rPr lang="zh-CN" altLang="en-US" sz="1400" dirty="0"/>
                        <a:t>打靶能量</a:t>
                      </a:r>
                      <a:r>
                        <a:rPr lang="en-US" altLang="zh-CN" sz="1400" dirty="0"/>
                        <a:t>(GeV)</a:t>
                      </a:r>
                      <a:endParaRPr lang="zh-CN" altLang="en-US" sz="1400" dirty="0"/>
                    </a:p>
                  </a:txBody>
                  <a:tcPr/>
                </a:tc>
                <a:tc>
                  <a:txBody>
                    <a:bodyPr/>
                    <a:lstStyle/>
                    <a:p>
                      <a:pPr algn="ctr"/>
                      <a:r>
                        <a:rPr lang="en-US" altLang="zh-CN" dirty="0">
                          <a:solidFill>
                            <a:srgbClr val="FF0000"/>
                          </a:solidFill>
                        </a:rPr>
                        <a:t>1.6</a:t>
                      </a:r>
                      <a:endParaRPr lang="zh-CN" altLang="en-US" dirty="0">
                        <a:solidFill>
                          <a:srgbClr val="FF0000"/>
                        </a:solidFill>
                      </a:endParaRPr>
                    </a:p>
                  </a:txBody>
                  <a:tcPr/>
                </a:tc>
                <a:extLst>
                  <a:ext uri="{0D108BD9-81ED-4DB2-BD59-A6C34878D82A}">
                    <a16:rowId xmlns:a16="http://schemas.microsoft.com/office/drawing/2014/main" val="849815042"/>
                  </a:ext>
                </a:extLst>
              </a:tr>
              <a:tr h="382571">
                <a:tc>
                  <a:txBody>
                    <a:bodyPr/>
                    <a:lstStyle/>
                    <a:p>
                      <a:pPr algn="ctr"/>
                      <a:r>
                        <a:rPr lang="zh-CN" altLang="en-US" sz="1400" dirty="0"/>
                        <a:t>重复频率（</a:t>
                      </a:r>
                      <a:r>
                        <a:rPr lang="en-US" altLang="zh-CN" sz="1400" dirty="0"/>
                        <a:t>Hz</a:t>
                      </a:r>
                      <a:r>
                        <a:rPr lang="zh-CN" altLang="en-US" sz="1400" dirty="0"/>
                        <a:t>）</a:t>
                      </a:r>
                    </a:p>
                  </a:txBody>
                  <a:tcPr/>
                </a:tc>
                <a:tc>
                  <a:txBody>
                    <a:bodyPr/>
                    <a:lstStyle/>
                    <a:p>
                      <a:pPr algn="ctr"/>
                      <a:r>
                        <a:rPr lang="en-US" altLang="zh-CN" dirty="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926077991"/>
                  </a:ext>
                </a:extLst>
              </a:tr>
              <a:tr h="382571">
                <a:tc>
                  <a:txBody>
                    <a:bodyPr/>
                    <a:lstStyle/>
                    <a:p>
                      <a:pPr algn="ctr"/>
                      <a:r>
                        <a:rPr lang="zh-CN" altLang="en-US" sz="1400" dirty="0"/>
                        <a:t>缪子能量 </a:t>
                      </a:r>
                      <a:r>
                        <a:rPr lang="en-US" altLang="zh-CN" sz="1400" dirty="0"/>
                        <a:t>(MeV)</a:t>
                      </a:r>
                      <a:endParaRPr lang="zh-CN" altLang="en-US" sz="1200" dirty="0"/>
                    </a:p>
                  </a:txBody>
                  <a:tcPr/>
                </a:tc>
                <a:tc>
                  <a:txBody>
                    <a:bodyPr/>
                    <a:lstStyle/>
                    <a:p>
                      <a:pPr algn="ctr"/>
                      <a:r>
                        <a:rPr lang="en-US" altLang="zh-CN" dirty="0">
                          <a:solidFill>
                            <a:srgbClr val="FF0000"/>
                          </a:solidFill>
                        </a:rPr>
                        <a:t>4</a:t>
                      </a:r>
                      <a:endParaRPr lang="zh-CN" altLang="en-US" sz="1200" dirty="0">
                        <a:solidFill>
                          <a:srgbClr val="FF0000"/>
                        </a:solidFill>
                      </a:endParaRPr>
                    </a:p>
                  </a:txBody>
                  <a:tcPr/>
                </a:tc>
                <a:extLst>
                  <a:ext uri="{0D108BD9-81ED-4DB2-BD59-A6C34878D82A}">
                    <a16:rowId xmlns:a16="http://schemas.microsoft.com/office/drawing/2014/main" val="3899741378"/>
                  </a:ext>
                </a:extLst>
              </a:tr>
              <a:tr h="382571">
                <a:tc>
                  <a:txBody>
                    <a:bodyPr/>
                    <a:lstStyle/>
                    <a:p>
                      <a:pPr algn="ctr"/>
                      <a:r>
                        <a:rPr lang="zh-CN" altLang="en-US" sz="1400" dirty="0"/>
                        <a:t>流强（</a:t>
                      </a:r>
                      <a:r>
                        <a:rPr lang="en-US" altLang="zh-CN" sz="1400" dirty="0"/>
                        <a:t>/s</a:t>
                      </a:r>
                      <a:r>
                        <a:rPr lang="zh-CN" altLang="en-US" sz="1400" dirty="0"/>
                        <a:t>）</a:t>
                      </a:r>
                    </a:p>
                  </a:txBody>
                  <a:tcPr/>
                </a:tc>
                <a:tc>
                  <a:txBody>
                    <a:bodyPr/>
                    <a:lstStyle/>
                    <a:p>
                      <a:pPr algn="ctr"/>
                      <a:r>
                        <a:rPr lang="en-US" altLang="zh-CN" dirty="0">
                          <a:solidFill>
                            <a:srgbClr val="FF0000"/>
                          </a:solidFill>
                        </a:rPr>
                        <a:t>10</a:t>
                      </a:r>
                      <a:r>
                        <a:rPr lang="en-US" altLang="zh-CN" baseline="30000" dirty="0">
                          <a:solidFill>
                            <a:srgbClr val="FF0000"/>
                          </a:solidFill>
                        </a:rPr>
                        <a:t>5</a:t>
                      </a:r>
                      <a:endParaRPr lang="zh-CN" altLang="en-US" dirty="0">
                        <a:solidFill>
                          <a:srgbClr val="FF0000"/>
                        </a:solidFill>
                      </a:endParaRPr>
                    </a:p>
                  </a:txBody>
                  <a:tcPr/>
                </a:tc>
                <a:extLst>
                  <a:ext uri="{0D108BD9-81ED-4DB2-BD59-A6C34878D82A}">
                    <a16:rowId xmlns:a16="http://schemas.microsoft.com/office/drawing/2014/main" val="653788414"/>
                  </a:ext>
                </a:extLst>
              </a:tr>
              <a:tr h="356706">
                <a:tc>
                  <a:txBody>
                    <a:bodyPr/>
                    <a:lstStyle/>
                    <a:p>
                      <a:pPr algn="ctr"/>
                      <a:r>
                        <a:rPr lang="zh-CN" altLang="en-US" sz="1400" dirty="0"/>
                        <a:t>极化率（</a:t>
                      </a:r>
                      <a:r>
                        <a:rPr lang="en-US" altLang="zh-CN" sz="1400" dirty="0"/>
                        <a:t>%</a:t>
                      </a:r>
                      <a:r>
                        <a:rPr lang="zh-CN" altLang="en-US" sz="1400" dirty="0"/>
                        <a:t>）</a:t>
                      </a:r>
                    </a:p>
                  </a:txBody>
                  <a:tcPr/>
                </a:tc>
                <a:tc>
                  <a:txBody>
                    <a:bodyPr/>
                    <a:lstStyle/>
                    <a:p>
                      <a:pPr algn="ctr"/>
                      <a:r>
                        <a:rPr lang="en-US" altLang="zh-CN" dirty="0">
                          <a:solidFill>
                            <a:srgbClr val="FF0000"/>
                          </a:solidFill>
                        </a:rPr>
                        <a:t>&gt;90</a:t>
                      </a:r>
                      <a:endParaRPr lang="zh-CN" altLang="en-US" dirty="0">
                        <a:solidFill>
                          <a:srgbClr val="FF0000"/>
                        </a:solidFill>
                      </a:endParaRPr>
                    </a:p>
                  </a:txBody>
                  <a:tcPr/>
                </a:tc>
                <a:extLst>
                  <a:ext uri="{0D108BD9-81ED-4DB2-BD59-A6C34878D82A}">
                    <a16:rowId xmlns:a16="http://schemas.microsoft.com/office/drawing/2014/main" val="1026891334"/>
                  </a:ext>
                </a:extLst>
              </a:tr>
              <a:tr h="450468">
                <a:tc>
                  <a:txBody>
                    <a:bodyPr/>
                    <a:lstStyle/>
                    <a:p>
                      <a:pPr algn="ctr"/>
                      <a:r>
                        <a:rPr lang="zh-CN" altLang="en-US" sz="1400" dirty="0"/>
                        <a:t>束斑</a:t>
                      </a:r>
                      <a:r>
                        <a:rPr lang="en-US" altLang="zh-CN" sz="1400" dirty="0"/>
                        <a:t>(mm</a:t>
                      </a:r>
                      <a:r>
                        <a:rPr lang="zh-CN" altLang="en-US" sz="1400" dirty="0"/>
                        <a:t>*</a:t>
                      </a:r>
                      <a:r>
                        <a:rPr lang="en-US" altLang="zh-CN" sz="1400" dirty="0"/>
                        <a:t>mm)</a:t>
                      </a:r>
                      <a:endParaRPr lang="zh-CN" altLang="en-US" sz="1400" dirty="0"/>
                    </a:p>
                  </a:txBody>
                  <a:tcPr/>
                </a:tc>
                <a:tc>
                  <a:txBody>
                    <a:bodyPr/>
                    <a:lstStyle/>
                    <a:p>
                      <a:pPr algn="ctr"/>
                      <a:r>
                        <a:rPr lang="en-US" altLang="zh-CN" sz="1800" dirty="0">
                          <a:solidFill>
                            <a:srgbClr val="FF0000"/>
                          </a:solidFill>
                        </a:rPr>
                        <a:t>30</a:t>
                      </a:r>
                      <a:r>
                        <a:rPr lang="zh-CN" altLang="en-US" sz="1800" dirty="0">
                          <a:solidFill>
                            <a:srgbClr val="FF0000"/>
                          </a:solidFill>
                        </a:rPr>
                        <a:t>*</a:t>
                      </a:r>
                      <a:r>
                        <a:rPr lang="en-US" altLang="zh-CN" sz="1800" dirty="0">
                          <a:solidFill>
                            <a:srgbClr val="FF0000"/>
                          </a:solidFill>
                        </a:rPr>
                        <a:t>30</a:t>
                      </a:r>
                      <a:endParaRPr lang="zh-CN" altLang="en-US" sz="1800" dirty="0">
                        <a:solidFill>
                          <a:srgbClr val="FF0000"/>
                        </a:solidFill>
                      </a:endParaRPr>
                    </a:p>
                  </a:txBody>
                  <a:tcPr/>
                </a:tc>
                <a:extLst>
                  <a:ext uri="{0D108BD9-81ED-4DB2-BD59-A6C34878D82A}">
                    <a16:rowId xmlns:a16="http://schemas.microsoft.com/office/drawing/2014/main" val="3927110547"/>
                  </a:ext>
                </a:extLst>
              </a:tr>
            </a:tbl>
          </a:graphicData>
        </a:graphic>
      </p:graphicFrame>
      <p:pic>
        <p:nvPicPr>
          <p:cNvPr id="17" name="图片 16">
            <a:extLst>
              <a:ext uri="{FF2B5EF4-FFF2-40B4-BE49-F238E27FC236}">
                <a16:creationId xmlns:a16="http://schemas.microsoft.com/office/drawing/2014/main" id="{E053B29B-02B1-9240-8E3D-4D219EA1E7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6082" y="4081301"/>
            <a:ext cx="2230398" cy="1875312"/>
          </a:xfrm>
          <a:prstGeom prst="rect">
            <a:avLst/>
          </a:prstGeom>
          <a:ln>
            <a:noFill/>
          </a:ln>
          <a:effectLst>
            <a:glow rad="101600">
              <a:schemeClr val="accent1">
                <a:satMod val="175000"/>
                <a:alpha val="40000"/>
              </a:schemeClr>
            </a:glow>
            <a:outerShdw blurRad="63500" sx="102000" sy="102000" algn="ctr" rotWithShape="0">
              <a:prstClr val="black">
                <a:alpha val="40000"/>
              </a:prstClr>
            </a:outerShdw>
          </a:effectLst>
        </p:spPr>
      </p:pic>
      <p:pic>
        <p:nvPicPr>
          <p:cNvPr id="4" name="图片 3">
            <a:extLst>
              <a:ext uri="{FF2B5EF4-FFF2-40B4-BE49-F238E27FC236}">
                <a16:creationId xmlns:a16="http://schemas.microsoft.com/office/drawing/2014/main" id="{F3625D28-5E90-1C45-BEAE-082CFB2631C3}"/>
              </a:ext>
            </a:extLst>
          </p:cNvPr>
          <p:cNvPicPr>
            <a:picLocks noChangeAspect="1"/>
          </p:cNvPicPr>
          <p:nvPr/>
        </p:nvPicPr>
        <p:blipFill>
          <a:blip r:embed="rId5"/>
          <a:stretch>
            <a:fillRect/>
          </a:stretch>
        </p:blipFill>
        <p:spPr>
          <a:xfrm>
            <a:off x="6252165" y="799279"/>
            <a:ext cx="4177119" cy="3282022"/>
          </a:xfrm>
          <a:prstGeom prst="rect">
            <a:avLst/>
          </a:prstGeom>
        </p:spPr>
      </p:pic>
      <p:sp>
        <p:nvSpPr>
          <p:cNvPr id="3" name="页脚占位符 2">
            <a:extLst>
              <a:ext uri="{FF2B5EF4-FFF2-40B4-BE49-F238E27FC236}">
                <a16:creationId xmlns:a16="http://schemas.microsoft.com/office/drawing/2014/main" id="{10FB284D-31D5-F623-D533-4005BA27A25F}"/>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5" name="灯片编号占位符 4">
            <a:extLst>
              <a:ext uri="{FF2B5EF4-FFF2-40B4-BE49-F238E27FC236}">
                <a16:creationId xmlns:a16="http://schemas.microsoft.com/office/drawing/2014/main" id="{75FE9DAD-FA11-8DCC-70A8-B3C9A424BB47}"/>
              </a:ext>
            </a:extLst>
          </p:cNvPr>
          <p:cNvSpPr>
            <a:spLocks noGrp="1"/>
          </p:cNvSpPr>
          <p:nvPr>
            <p:ph type="sldNum" sz="quarter" idx="12"/>
          </p:nvPr>
        </p:nvSpPr>
        <p:spPr/>
        <p:txBody>
          <a:bodyPr/>
          <a:lstStyle/>
          <a:p>
            <a:fld id="{3E0BCE7E-9565-4515-9C4E-5B4E2AD8AE0F}" type="slidenum">
              <a:rPr lang="zh-CN" altLang="en-US" smtClean="0"/>
              <a:t>38</a:t>
            </a:fld>
            <a:endParaRPr lang="zh-CN" alt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67943A6-0376-493C-A887-A1EA7BBFBBC8}"/>
              </a:ext>
            </a:extLst>
          </p:cNvPr>
          <p:cNvSpPr>
            <a:spLocks noGrp="1"/>
          </p:cNvSpPr>
          <p:nvPr>
            <p:ph type="title"/>
          </p:nvPr>
        </p:nvSpPr>
        <p:spPr/>
        <p:txBody>
          <a:bodyPr/>
          <a:lstStyle/>
          <a:p>
            <a:r>
              <a:rPr lang="zh-CN" altLang="en-US" dirty="0"/>
              <a:t>总结</a:t>
            </a:r>
          </a:p>
        </p:txBody>
      </p:sp>
      <p:sp>
        <p:nvSpPr>
          <p:cNvPr id="4" name="内容占位符 3">
            <a:extLst>
              <a:ext uri="{FF2B5EF4-FFF2-40B4-BE49-F238E27FC236}">
                <a16:creationId xmlns:a16="http://schemas.microsoft.com/office/drawing/2014/main" id="{9782844F-9A68-42C2-95F8-200C44377C49}"/>
              </a:ext>
            </a:extLst>
          </p:cNvPr>
          <p:cNvSpPr>
            <a:spLocks noGrp="1"/>
          </p:cNvSpPr>
          <p:nvPr>
            <p:ph idx="1"/>
          </p:nvPr>
        </p:nvSpPr>
        <p:spPr/>
        <p:txBody>
          <a:bodyPr>
            <a:normAutofit/>
          </a:bodyPr>
          <a:lstStyle/>
          <a:p>
            <a:r>
              <a:rPr lang="zh-CN" altLang="en-US" dirty="0"/>
              <a:t>利用散裂中子源已经建成的加速器系统可以进行多项束流扩展应用：</a:t>
            </a:r>
            <a:endParaRPr lang="en-US" altLang="zh-CN" dirty="0"/>
          </a:p>
          <a:p>
            <a:pPr lvl="1"/>
            <a:r>
              <a:rPr lang="zh-CN" altLang="en-US" dirty="0"/>
              <a:t>反角白光中子束线</a:t>
            </a:r>
            <a:endParaRPr lang="en-US" altLang="zh-CN" dirty="0"/>
          </a:p>
          <a:p>
            <a:pPr lvl="1"/>
            <a:r>
              <a:rPr lang="zh-CN" altLang="en-US" dirty="0"/>
              <a:t>伴生质子束线</a:t>
            </a:r>
            <a:endParaRPr lang="en-US" altLang="zh-CN" dirty="0"/>
          </a:p>
          <a:p>
            <a:pPr lvl="1"/>
            <a:r>
              <a:rPr lang="zh-CN" altLang="en-US" dirty="0"/>
              <a:t>高能质子测试束线</a:t>
            </a:r>
            <a:endParaRPr lang="en-US" altLang="zh-CN" dirty="0"/>
          </a:p>
          <a:p>
            <a:pPr lvl="1"/>
            <a:r>
              <a:rPr lang="zh-CN" altLang="en-US" dirty="0"/>
              <a:t>缪子实验站</a:t>
            </a:r>
            <a:endParaRPr lang="en-US" altLang="zh-CN" dirty="0"/>
          </a:p>
          <a:p>
            <a:r>
              <a:rPr lang="zh-CN" altLang="en-US" dirty="0"/>
              <a:t>这类束线具有的特点是：供束时间长（</a:t>
            </a:r>
            <a:r>
              <a:rPr lang="en-US" altLang="zh-CN" dirty="0"/>
              <a:t>&gt;4000 </a:t>
            </a:r>
            <a:r>
              <a:rPr lang="en-US" altLang="zh-CN" dirty="0" err="1"/>
              <a:t>hrs</a:t>
            </a:r>
            <a:r>
              <a:rPr lang="en-US" altLang="zh-CN" dirty="0"/>
              <a:t>/year</a:t>
            </a:r>
            <a:r>
              <a:rPr lang="zh-CN" altLang="en-US" dirty="0"/>
              <a:t>）</a:t>
            </a:r>
            <a:endParaRPr lang="en-US" altLang="zh-CN" dirty="0"/>
          </a:p>
          <a:p>
            <a:r>
              <a:rPr lang="zh-CN" altLang="en-US" dirty="0"/>
              <a:t>基于反角白光中子束线，目前已经开展了包括核数据测量等核反应研究工作。</a:t>
            </a:r>
            <a:endParaRPr lang="en-US" altLang="zh-CN" dirty="0"/>
          </a:p>
        </p:txBody>
      </p:sp>
      <p:sp>
        <p:nvSpPr>
          <p:cNvPr id="2" name="灯片编号占位符 1">
            <a:extLst>
              <a:ext uri="{FF2B5EF4-FFF2-40B4-BE49-F238E27FC236}">
                <a16:creationId xmlns:a16="http://schemas.microsoft.com/office/drawing/2014/main" id="{62F2315A-741F-47D0-AA8B-874ACF0FA83D}"/>
              </a:ext>
            </a:extLst>
          </p:cNvPr>
          <p:cNvSpPr>
            <a:spLocks noGrp="1"/>
          </p:cNvSpPr>
          <p:nvPr>
            <p:ph type="sldNum" sz="quarter" idx="12"/>
          </p:nvPr>
        </p:nvSpPr>
        <p:spPr/>
        <p:txBody>
          <a:bodyPr/>
          <a:lstStyle/>
          <a:p>
            <a:fld id="{3E0BCE7E-9565-4515-9C4E-5B4E2AD8AE0F}" type="slidenum">
              <a:rPr lang="zh-CN" altLang="en-US" smtClean="0"/>
              <a:t>39</a:t>
            </a:fld>
            <a:endParaRPr lang="zh-CN" altLang="en-US"/>
          </a:p>
        </p:txBody>
      </p:sp>
      <p:sp>
        <p:nvSpPr>
          <p:cNvPr id="6" name="页脚占位符 5">
            <a:extLst>
              <a:ext uri="{FF2B5EF4-FFF2-40B4-BE49-F238E27FC236}">
                <a16:creationId xmlns:a16="http://schemas.microsoft.com/office/drawing/2014/main" id="{61CCB651-02B2-2E15-F047-319FCB9F4671}"/>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Tree>
    <p:extLst>
      <p:ext uri="{BB962C8B-B14F-4D97-AF65-F5344CB8AC3E}">
        <p14:creationId xmlns:p14="http://schemas.microsoft.com/office/powerpoint/2010/main" val="1738879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5">
            <a:extLst>
              <a:ext uri="{FF2B5EF4-FFF2-40B4-BE49-F238E27FC236}">
                <a16:creationId xmlns:a16="http://schemas.microsoft.com/office/drawing/2014/main" id="{8ED2A853-2E76-81FA-F3A0-206ED21894C3}"/>
              </a:ext>
            </a:extLst>
          </p:cNvPr>
          <p:cNvPicPr>
            <a:picLocks noChangeAspect="1"/>
          </p:cNvPicPr>
          <p:nvPr/>
        </p:nvPicPr>
        <p:blipFill rotWithShape="1">
          <a:blip r:embed="rId2" cstate="print">
            <a:alphaModFix amt="35000"/>
            <a:extLst>
              <a:ext uri="{28A0092B-C50C-407E-A947-70E740481C1C}">
                <a14:useLocalDpi xmlns:a14="http://schemas.microsoft.com/office/drawing/2010/main" val="0"/>
              </a:ext>
            </a:extLst>
          </a:blip>
          <a:srcRect l="27569" t="9125" r="34967" b="34398"/>
          <a:stretch/>
        </p:blipFill>
        <p:spPr>
          <a:xfrm>
            <a:off x="0" y="-6350"/>
            <a:ext cx="8101013" cy="6870700"/>
          </a:xfrm>
          <a:prstGeom prst="rect">
            <a:avLst/>
          </a:prstGeom>
        </p:spPr>
      </p:pic>
      <p:pic>
        <p:nvPicPr>
          <p:cNvPr id="6" name="图片 5">
            <a:extLst>
              <a:ext uri="{FF2B5EF4-FFF2-40B4-BE49-F238E27FC236}">
                <a16:creationId xmlns:a16="http://schemas.microsoft.com/office/drawing/2014/main" id="{CDF9537A-7406-B72E-5414-F4B6427FF68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6308" y="1142829"/>
            <a:ext cx="7218334" cy="4754294"/>
          </a:xfrm>
          <a:prstGeom prst="rect">
            <a:avLst/>
          </a:prstGeom>
        </p:spPr>
      </p:pic>
      <p:sp>
        <p:nvSpPr>
          <p:cNvPr id="4" name="文本框 3">
            <a:extLst>
              <a:ext uri="{FF2B5EF4-FFF2-40B4-BE49-F238E27FC236}">
                <a16:creationId xmlns:a16="http://schemas.microsoft.com/office/drawing/2014/main" id="{C0622843-442D-173C-3BFE-4B2BED562962}"/>
              </a:ext>
            </a:extLst>
          </p:cNvPr>
          <p:cNvSpPr txBox="1"/>
          <p:nvPr/>
        </p:nvSpPr>
        <p:spPr>
          <a:xfrm rot="20835263">
            <a:off x="3421617" y="3250449"/>
            <a:ext cx="2574744" cy="523220"/>
          </a:xfrm>
          <a:prstGeom prst="rect">
            <a:avLst/>
          </a:prstGeom>
          <a:noFill/>
        </p:spPr>
        <p:txBody>
          <a:bodyPr wrap="none" rtlCol="0">
            <a:spAutoFit/>
          </a:bodyPr>
          <a:lstStyle/>
          <a:p>
            <a:pPr algn="ctr">
              <a:defRPr/>
            </a:pPr>
            <a:r>
              <a:rPr lang="en-US" altLang="zh-CN" sz="1400" b="1" dirty="0">
                <a:solidFill>
                  <a:srgbClr val="6A3922"/>
                </a:solidFill>
                <a:latin typeface="等线" panose="020F0502020204030204"/>
                <a:ea typeface="等线" panose="02010600030101010101" pitchFamily="2" charset="-122"/>
              </a:rPr>
              <a:t>Back-n White neutron facility</a:t>
            </a:r>
          </a:p>
          <a:p>
            <a:pPr algn="ctr">
              <a:defRPr/>
            </a:pPr>
            <a:r>
              <a:rPr lang="en-US" altLang="zh-CN" sz="1400" b="1" dirty="0">
                <a:solidFill>
                  <a:srgbClr val="6A3922"/>
                </a:solidFill>
                <a:latin typeface="等线" panose="020F0502020204030204"/>
                <a:ea typeface="等线" panose="02010600030101010101" pitchFamily="2" charset="-122"/>
              </a:rPr>
              <a:t> &lt; 300 MeV neutron</a:t>
            </a:r>
            <a:endParaRPr lang="zh-CN" altLang="en-US" sz="1400" b="1" dirty="0">
              <a:solidFill>
                <a:srgbClr val="6A3922"/>
              </a:solidFill>
              <a:latin typeface="等线" panose="020F0502020204030204"/>
              <a:ea typeface="等线" panose="02010600030101010101" pitchFamily="2" charset="-122"/>
            </a:endParaRPr>
          </a:p>
        </p:txBody>
      </p:sp>
      <p:sp>
        <p:nvSpPr>
          <p:cNvPr id="7" name="文本框 6">
            <a:extLst>
              <a:ext uri="{FF2B5EF4-FFF2-40B4-BE49-F238E27FC236}">
                <a16:creationId xmlns:a16="http://schemas.microsoft.com/office/drawing/2014/main" id="{78C8F784-7E81-CA73-FABC-BCB0651B1ADF}"/>
              </a:ext>
            </a:extLst>
          </p:cNvPr>
          <p:cNvSpPr txBox="1"/>
          <p:nvPr/>
        </p:nvSpPr>
        <p:spPr>
          <a:xfrm rot="20545802">
            <a:off x="6065501" y="647478"/>
            <a:ext cx="15359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6A3922"/>
                </a:solidFill>
                <a:effectLst/>
                <a:uLnTx/>
                <a:uFillTx/>
                <a:latin typeface="等线" panose="020F0502020204030204"/>
                <a:ea typeface="等线" panose="02010600030101010101" pitchFamily="2" charset="-122"/>
                <a:cs typeface="+mn-cs"/>
              </a:rPr>
              <a:t>Irradiation beam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6A3922"/>
                </a:solidFill>
                <a:effectLst/>
                <a:uLnTx/>
                <a:uFillTx/>
                <a:latin typeface="等线" panose="020F0502020204030204"/>
                <a:ea typeface="等线" panose="02010600030101010101" pitchFamily="2" charset="-122"/>
                <a:cs typeface="+mn-cs"/>
              </a:rPr>
              <a:t> 80 MeV proton</a:t>
            </a:r>
            <a:endParaRPr kumimoji="0" lang="zh-CN" altLang="en-US" sz="1400" b="1" i="0" u="none" strike="noStrike" kern="1200" cap="none" spc="0" normalizeH="0" baseline="30000" noProof="0" dirty="0">
              <a:ln>
                <a:noFill/>
              </a:ln>
              <a:solidFill>
                <a:srgbClr val="6A3922"/>
              </a:solidFill>
              <a:effectLst/>
              <a:uLnTx/>
              <a:uFillTx/>
              <a:latin typeface="等线" panose="020F0502020204030204"/>
              <a:ea typeface="等线" panose="02010600030101010101" pitchFamily="2" charset="-122"/>
              <a:cs typeface="+mn-cs"/>
            </a:endParaRPr>
          </a:p>
        </p:txBody>
      </p:sp>
      <p:sp>
        <p:nvSpPr>
          <p:cNvPr id="8" name="文本框 7">
            <a:extLst>
              <a:ext uri="{FF2B5EF4-FFF2-40B4-BE49-F238E27FC236}">
                <a16:creationId xmlns:a16="http://schemas.microsoft.com/office/drawing/2014/main" id="{C5B7D127-D20C-6BFB-95F7-DB0B53BDD28F}"/>
              </a:ext>
            </a:extLst>
          </p:cNvPr>
          <p:cNvSpPr txBox="1"/>
          <p:nvPr/>
        </p:nvSpPr>
        <p:spPr>
          <a:xfrm rot="17568727">
            <a:off x="3770183" y="5026560"/>
            <a:ext cx="1418978" cy="523220"/>
          </a:xfrm>
          <a:prstGeom prst="rect">
            <a:avLst/>
          </a:prstGeom>
          <a:noFill/>
        </p:spPr>
        <p:txBody>
          <a:bodyPr wrap="none" rtlCol="0">
            <a:spAutoFit/>
          </a:bodyPr>
          <a:lstStyle/>
          <a:p>
            <a:pPr>
              <a:defRPr/>
            </a:pPr>
            <a:r>
              <a:rPr lang="en-US" altLang="zh-CN" sz="1400" b="1" dirty="0">
                <a:solidFill>
                  <a:srgbClr val="6A3922"/>
                </a:solidFill>
                <a:latin typeface="等线" panose="020F0502020204030204"/>
                <a:ea typeface="等线" panose="02010600030101010101" pitchFamily="2" charset="-122"/>
              </a:rPr>
              <a:t>test beam </a:t>
            </a:r>
          </a:p>
          <a:p>
            <a:pPr marR="0" lvl="0" indent="0" fontAlgn="auto">
              <a:lnSpc>
                <a:spcPct val="100000"/>
              </a:lnSpc>
              <a:spcBef>
                <a:spcPts val="0"/>
              </a:spcBef>
              <a:spcAft>
                <a:spcPts val="0"/>
              </a:spcAft>
              <a:buClrTx/>
              <a:buSzTx/>
              <a:buFontTx/>
              <a:buNone/>
              <a:tabLst/>
              <a:defRPr/>
            </a:pPr>
            <a:r>
              <a:rPr lang="en-US" altLang="zh-CN" sz="1400" b="1" dirty="0">
                <a:solidFill>
                  <a:srgbClr val="6A3922"/>
                </a:solidFill>
                <a:latin typeface="等线" panose="020F0502020204030204"/>
                <a:ea typeface="等线" panose="02010600030101010101" pitchFamily="2" charset="-122"/>
              </a:rPr>
              <a:t>1.6 GeV proton</a:t>
            </a:r>
            <a:endParaRPr lang="zh-CN" altLang="en-US" sz="1400" b="1" dirty="0">
              <a:solidFill>
                <a:srgbClr val="6A3922"/>
              </a:solidFill>
              <a:latin typeface="等线" panose="020F0502020204030204"/>
              <a:ea typeface="等线" panose="02010600030101010101" pitchFamily="2" charset="-122"/>
            </a:endParaRPr>
          </a:p>
        </p:txBody>
      </p:sp>
      <p:sp>
        <p:nvSpPr>
          <p:cNvPr id="9" name="文本框 8">
            <a:extLst>
              <a:ext uri="{FF2B5EF4-FFF2-40B4-BE49-F238E27FC236}">
                <a16:creationId xmlns:a16="http://schemas.microsoft.com/office/drawing/2014/main" id="{E2510240-38F3-784A-C44F-713B33BBA999}"/>
              </a:ext>
            </a:extLst>
          </p:cNvPr>
          <p:cNvSpPr txBox="1"/>
          <p:nvPr/>
        </p:nvSpPr>
        <p:spPr>
          <a:xfrm>
            <a:off x="6354863" y="4812702"/>
            <a:ext cx="1164101" cy="307777"/>
          </a:xfrm>
          <a:prstGeom prst="rect">
            <a:avLst/>
          </a:prstGeom>
          <a:noFill/>
        </p:spPr>
        <p:txBody>
          <a:bodyPr wrap="none" rtlCol="0">
            <a:spAutoFit/>
          </a:bodyPr>
          <a:lstStyle/>
          <a:p>
            <a:pPr>
              <a:defRPr/>
            </a:pPr>
            <a:r>
              <a:rPr lang="en-US" altLang="zh-CN" sz="1400" b="1" dirty="0">
                <a:solidFill>
                  <a:srgbClr val="6A3922"/>
                </a:solidFill>
                <a:latin typeface="等线" panose="020F0502020204030204"/>
                <a:ea typeface="等线" panose="02010600030101010101" pitchFamily="2" charset="-122"/>
              </a:rPr>
              <a:t>muon beam</a:t>
            </a:r>
            <a:endParaRPr lang="zh-CN" altLang="en-US" sz="1400" b="1" dirty="0">
              <a:solidFill>
                <a:srgbClr val="6A3922"/>
              </a:solidFill>
              <a:latin typeface="等线" panose="020F0502020204030204"/>
              <a:ea typeface="等线" panose="02010600030101010101" pitchFamily="2" charset="-122"/>
            </a:endParaRPr>
          </a:p>
        </p:txBody>
      </p:sp>
      <p:graphicFrame>
        <p:nvGraphicFramePr>
          <p:cNvPr id="10" name="表格 9">
            <a:extLst>
              <a:ext uri="{FF2B5EF4-FFF2-40B4-BE49-F238E27FC236}">
                <a16:creationId xmlns:a16="http://schemas.microsoft.com/office/drawing/2014/main" id="{0A271B5B-EB3D-B1AC-EECF-841F7D91C6FD}"/>
              </a:ext>
            </a:extLst>
          </p:cNvPr>
          <p:cNvGraphicFramePr>
            <a:graphicFrameLocks noGrp="1"/>
          </p:cNvGraphicFramePr>
          <p:nvPr>
            <p:extLst>
              <p:ext uri="{D42A27DB-BD31-4B8C-83A1-F6EECF244321}">
                <p14:modId xmlns:p14="http://schemas.microsoft.com/office/powerpoint/2010/main" val="2633385760"/>
              </p:ext>
            </p:extLst>
          </p:nvPr>
        </p:nvGraphicFramePr>
        <p:xfrm>
          <a:off x="7752488" y="1746128"/>
          <a:ext cx="4425944" cy="3027680"/>
        </p:xfrm>
        <a:graphic>
          <a:graphicData uri="http://schemas.openxmlformats.org/drawingml/2006/table">
            <a:tbl>
              <a:tblPr firstRow="1" bandRow="1">
                <a:tableStyleId>{306799F8-075E-4A3A-A7F6-7FBC6576F1A4}</a:tableStyleId>
              </a:tblPr>
              <a:tblGrid>
                <a:gridCol w="1106486">
                  <a:extLst>
                    <a:ext uri="{9D8B030D-6E8A-4147-A177-3AD203B41FA5}">
                      <a16:colId xmlns:a16="http://schemas.microsoft.com/office/drawing/2014/main" val="1859215375"/>
                    </a:ext>
                  </a:extLst>
                </a:gridCol>
                <a:gridCol w="1106486">
                  <a:extLst>
                    <a:ext uri="{9D8B030D-6E8A-4147-A177-3AD203B41FA5}">
                      <a16:colId xmlns:a16="http://schemas.microsoft.com/office/drawing/2014/main" val="4065441390"/>
                    </a:ext>
                  </a:extLst>
                </a:gridCol>
                <a:gridCol w="1106486">
                  <a:extLst>
                    <a:ext uri="{9D8B030D-6E8A-4147-A177-3AD203B41FA5}">
                      <a16:colId xmlns:a16="http://schemas.microsoft.com/office/drawing/2014/main" val="2877114389"/>
                    </a:ext>
                  </a:extLst>
                </a:gridCol>
                <a:gridCol w="1106486">
                  <a:extLst>
                    <a:ext uri="{9D8B030D-6E8A-4147-A177-3AD203B41FA5}">
                      <a16:colId xmlns:a16="http://schemas.microsoft.com/office/drawing/2014/main" val="1670617309"/>
                    </a:ext>
                  </a:extLst>
                </a:gridCol>
              </a:tblGrid>
              <a:tr h="370840">
                <a:tc gridSpan="4">
                  <a:txBody>
                    <a:bodyPr/>
                    <a:lstStyle/>
                    <a:p>
                      <a:pPr algn="ctr"/>
                      <a:r>
                        <a:rPr lang="en-US" altLang="zh-CN" sz="1400" dirty="0">
                          <a:solidFill>
                            <a:schemeClr val="tx1">
                              <a:lumMod val="95000"/>
                              <a:lumOff val="5000"/>
                            </a:schemeClr>
                          </a:solidFill>
                        </a:rPr>
                        <a:t>Beam parameters</a:t>
                      </a:r>
                      <a:endParaRPr lang="zh-CN" altLang="en-US" sz="1400" dirty="0">
                        <a:solidFill>
                          <a:schemeClr val="tx1">
                            <a:lumMod val="95000"/>
                            <a:lumOff val="5000"/>
                          </a:schemeClr>
                        </a:solidFill>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890192088"/>
                  </a:ext>
                </a:extLst>
              </a:tr>
              <a:tr h="370840">
                <a:tc>
                  <a:txBody>
                    <a:bodyPr/>
                    <a:lstStyle/>
                    <a:p>
                      <a:pPr algn="ctr"/>
                      <a:r>
                        <a:rPr lang="en-US" altLang="zh-CN" sz="1400" dirty="0">
                          <a:solidFill>
                            <a:schemeClr val="tx1">
                              <a:lumMod val="95000"/>
                              <a:lumOff val="5000"/>
                            </a:schemeClr>
                          </a:solidFill>
                          <a:effectLst>
                            <a:outerShdw blurRad="38100" dist="38100" dir="2700000" algn="tl">
                              <a:srgbClr val="000000">
                                <a:alpha val="43137"/>
                              </a:srgbClr>
                            </a:outerShdw>
                          </a:effectLst>
                        </a:rPr>
                        <a:t>Beamline</a:t>
                      </a:r>
                      <a:endParaRPr lang="zh-CN" altLang="en-US" sz="1400" dirty="0">
                        <a:solidFill>
                          <a:schemeClr val="tx1">
                            <a:lumMod val="95000"/>
                            <a:lumOff val="5000"/>
                          </a:schemeClr>
                        </a:solidFill>
                        <a:effectLst>
                          <a:outerShdw blurRad="38100" dist="38100" dir="2700000" algn="tl">
                            <a:srgbClr val="000000">
                              <a:alpha val="43137"/>
                            </a:srgbClr>
                          </a:outerShdw>
                        </a:effectLst>
                      </a:endParaRPr>
                    </a:p>
                  </a:txBody>
                  <a:tcPr anchor="ctr"/>
                </a:tc>
                <a:tc>
                  <a:txBody>
                    <a:bodyPr/>
                    <a:lstStyle/>
                    <a:p>
                      <a:pPr algn="ctr"/>
                      <a:r>
                        <a:rPr lang="en-US" altLang="zh-CN" sz="1400" dirty="0">
                          <a:solidFill>
                            <a:schemeClr val="tx1">
                              <a:lumMod val="95000"/>
                              <a:lumOff val="5000"/>
                            </a:schemeClr>
                          </a:solidFill>
                          <a:effectLst>
                            <a:outerShdw blurRad="38100" dist="38100" dir="2700000" algn="tl">
                              <a:srgbClr val="000000">
                                <a:alpha val="43137"/>
                              </a:srgbClr>
                            </a:outerShdw>
                          </a:effectLst>
                        </a:rPr>
                        <a:t>Particle</a:t>
                      </a:r>
                      <a:endParaRPr lang="zh-CN" altLang="en-US" sz="1400" dirty="0">
                        <a:solidFill>
                          <a:schemeClr val="tx1">
                            <a:lumMod val="95000"/>
                            <a:lumOff val="5000"/>
                          </a:schemeClr>
                        </a:solidFill>
                        <a:effectLst>
                          <a:outerShdw blurRad="38100" dist="38100" dir="2700000" algn="tl">
                            <a:srgbClr val="000000">
                              <a:alpha val="43137"/>
                            </a:srgbClr>
                          </a:outerShdw>
                        </a:effectLst>
                      </a:endParaRPr>
                    </a:p>
                  </a:txBody>
                  <a:tcPr anchor="ctr"/>
                </a:tc>
                <a:tc>
                  <a:txBody>
                    <a:bodyPr/>
                    <a:lstStyle/>
                    <a:p>
                      <a:pPr algn="ctr"/>
                      <a:r>
                        <a:rPr lang="en-US" altLang="zh-CN" sz="1400" dirty="0">
                          <a:solidFill>
                            <a:schemeClr val="tx1">
                              <a:lumMod val="95000"/>
                              <a:lumOff val="5000"/>
                            </a:schemeClr>
                          </a:solidFill>
                          <a:effectLst>
                            <a:outerShdw blurRad="38100" dist="38100" dir="2700000" algn="tl">
                              <a:srgbClr val="000000">
                                <a:alpha val="43137"/>
                              </a:srgbClr>
                            </a:outerShdw>
                          </a:effectLst>
                        </a:rPr>
                        <a:t>Energy</a:t>
                      </a:r>
                      <a:endParaRPr lang="zh-CN" altLang="en-US" sz="1400" dirty="0">
                        <a:solidFill>
                          <a:schemeClr val="tx1">
                            <a:lumMod val="95000"/>
                            <a:lumOff val="5000"/>
                          </a:schemeClr>
                        </a:solidFill>
                        <a:effectLst>
                          <a:outerShdw blurRad="38100" dist="38100" dir="2700000" algn="tl">
                            <a:srgbClr val="000000">
                              <a:alpha val="43137"/>
                            </a:srgbClr>
                          </a:outerShdw>
                        </a:effectLst>
                      </a:endParaRPr>
                    </a:p>
                  </a:txBody>
                  <a:tcPr anchor="ctr"/>
                </a:tc>
                <a:tc>
                  <a:txBody>
                    <a:bodyPr/>
                    <a:lstStyle/>
                    <a:p>
                      <a:pPr algn="ctr"/>
                      <a:r>
                        <a:rPr lang="en-US" altLang="zh-CN" sz="1400" dirty="0">
                          <a:solidFill>
                            <a:schemeClr val="tx1">
                              <a:lumMod val="95000"/>
                              <a:lumOff val="5000"/>
                            </a:schemeClr>
                          </a:solidFill>
                          <a:effectLst>
                            <a:outerShdw blurRad="38100" dist="38100" dir="2700000" algn="tl">
                              <a:srgbClr val="000000">
                                <a:alpha val="43137"/>
                              </a:srgbClr>
                            </a:outerShdw>
                          </a:effectLst>
                        </a:rPr>
                        <a:t>flux</a:t>
                      </a:r>
                      <a:endParaRPr lang="zh-CN" altLang="en-US" sz="1400" dirty="0">
                        <a:solidFill>
                          <a:schemeClr val="tx1">
                            <a:lumMod val="95000"/>
                            <a:lumOff val="5000"/>
                          </a:schemeClr>
                        </a:solidFill>
                        <a:effectLst>
                          <a:outerShdw blurRad="38100" dist="38100" dir="2700000" algn="tl">
                            <a:srgbClr val="000000">
                              <a:alpha val="43137"/>
                            </a:srgbClr>
                          </a:outerShdw>
                        </a:effectLst>
                      </a:endParaRPr>
                    </a:p>
                  </a:txBody>
                  <a:tcPr anchor="ctr"/>
                </a:tc>
                <a:extLst>
                  <a:ext uri="{0D108BD9-81ED-4DB2-BD59-A6C34878D82A}">
                    <a16:rowId xmlns:a16="http://schemas.microsoft.com/office/drawing/2014/main" val="1289052691"/>
                  </a:ext>
                </a:extLst>
              </a:tr>
              <a:tr h="370840">
                <a:tc>
                  <a:txBody>
                    <a:bodyPr/>
                    <a:lstStyle/>
                    <a:p>
                      <a:pPr algn="ctr"/>
                      <a:r>
                        <a:rPr lang="en-US" altLang="zh-CN" sz="1400" dirty="0">
                          <a:solidFill>
                            <a:schemeClr val="tx1">
                              <a:lumMod val="95000"/>
                              <a:lumOff val="5000"/>
                            </a:schemeClr>
                          </a:solidFill>
                        </a:rPr>
                        <a:t>White neutron facility</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Neutron</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thermal-300 MeV</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1E7 n/cm</a:t>
                      </a:r>
                      <a:r>
                        <a:rPr lang="en-US" altLang="zh-CN" sz="1400" baseline="30000" dirty="0">
                          <a:solidFill>
                            <a:schemeClr val="tx1">
                              <a:lumMod val="95000"/>
                              <a:lumOff val="5000"/>
                            </a:schemeClr>
                          </a:solidFill>
                        </a:rPr>
                        <a:t>-2</a:t>
                      </a:r>
                      <a:r>
                        <a:rPr lang="en-US" altLang="zh-CN" sz="1400" dirty="0">
                          <a:solidFill>
                            <a:schemeClr val="tx1">
                              <a:lumMod val="95000"/>
                              <a:lumOff val="5000"/>
                            </a:schemeClr>
                          </a:solidFill>
                        </a:rPr>
                        <a:t>/s</a:t>
                      </a:r>
                      <a:endParaRPr lang="zh-CN" altLang="en-US" sz="1400" dirty="0">
                        <a:solidFill>
                          <a:schemeClr val="tx1">
                            <a:lumMod val="95000"/>
                            <a:lumOff val="5000"/>
                          </a:schemeClr>
                        </a:solidFill>
                      </a:endParaRPr>
                    </a:p>
                  </a:txBody>
                  <a:tcPr anchor="ctr"/>
                </a:tc>
                <a:extLst>
                  <a:ext uri="{0D108BD9-81ED-4DB2-BD59-A6C34878D82A}">
                    <a16:rowId xmlns:a16="http://schemas.microsoft.com/office/drawing/2014/main" val="3282564221"/>
                  </a:ext>
                </a:extLst>
              </a:tr>
              <a:tr h="370840">
                <a:tc>
                  <a:txBody>
                    <a:bodyPr/>
                    <a:lstStyle/>
                    <a:p>
                      <a:pPr algn="ctr"/>
                      <a:r>
                        <a:rPr lang="en-US" altLang="zh-CN" sz="1400" dirty="0">
                          <a:solidFill>
                            <a:schemeClr val="tx1">
                              <a:lumMod val="95000"/>
                              <a:lumOff val="5000"/>
                            </a:schemeClr>
                          </a:solidFill>
                        </a:rPr>
                        <a:t>Irradiation beam</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Proton</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80 MeV</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1E9 p/s</a:t>
                      </a:r>
                      <a:endParaRPr lang="zh-CN" altLang="en-US" sz="1400" dirty="0">
                        <a:solidFill>
                          <a:schemeClr val="tx1">
                            <a:lumMod val="95000"/>
                            <a:lumOff val="5000"/>
                          </a:schemeClr>
                        </a:solidFill>
                      </a:endParaRPr>
                    </a:p>
                  </a:txBody>
                  <a:tcPr anchor="ctr"/>
                </a:tc>
                <a:extLst>
                  <a:ext uri="{0D108BD9-81ED-4DB2-BD59-A6C34878D82A}">
                    <a16:rowId xmlns:a16="http://schemas.microsoft.com/office/drawing/2014/main" val="1578329148"/>
                  </a:ext>
                </a:extLst>
              </a:tr>
              <a:tr h="370840">
                <a:tc>
                  <a:txBody>
                    <a:bodyPr/>
                    <a:lstStyle/>
                    <a:p>
                      <a:pPr algn="ctr"/>
                      <a:r>
                        <a:rPr lang="en-US" altLang="zh-CN" sz="1400" dirty="0">
                          <a:solidFill>
                            <a:schemeClr val="tx1">
                              <a:lumMod val="95000"/>
                              <a:lumOff val="5000"/>
                            </a:schemeClr>
                          </a:solidFill>
                        </a:rPr>
                        <a:t>Test beam</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Proton</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1.6 GeV</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1E3 – 1E8 p/s</a:t>
                      </a:r>
                      <a:endParaRPr lang="zh-CN" altLang="en-US" sz="1400" dirty="0">
                        <a:solidFill>
                          <a:schemeClr val="tx1">
                            <a:lumMod val="95000"/>
                            <a:lumOff val="5000"/>
                          </a:schemeClr>
                        </a:solidFill>
                      </a:endParaRPr>
                    </a:p>
                  </a:txBody>
                  <a:tcPr anchor="ctr"/>
                </a:tc>
                <a:extLst>
                  <a:ext uri="{0D108BD9-81ED-4DB2-BD59-A6C34878D82A}">
                    <a16:rowId xmlns:a16="http://schemas.microsoft.com/office/drawing/2014/main" val="3022483130"/>
                  </a:ext>
                </a:extLst>
              </a:tr>
              <a:tr h="370840">
                <a:tc>
                  <a:txBody>
                    <a:bodyPr/>
                    <a:lstStyle/>
                    <a:p>
                      <a:pPr algn="ctr"/>
                      <a:r>
                        <a:rPr lang="en-US" altLang="zh-CN" sz="1400" dirty="0">
                          <a:solidFill>
                            <a:schemeClr val="tx1">
                              <a:lumMod val="95000"/>
                              <a:lumOff val="5000"/>
                            </a:schemeClr>
                          </a:solidFill>
                        </a:rPr>
                        <a:t>Muon beam</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Muon</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4 MeV</a:t>
                      </a:r>
                      <a:endParaRPr lang="zh-CN" altLang="en-US" sz="1400" dirty="0">
                        <a:solidFill>
                          <a:schemeClr val="tx1">
                            <a:lumMod val="95000"/>
                            <a:lumOff val="5000"/>
                          </a:schemeClr>
                        </a:solidFill>
                      </a:endParaRPr>
                    </a:p>
                  </a:txBody>
                  <a:tcPr anchor="ctr"/>
                </a:tc>
                <a:tc>
                  <a:txBody>
                    <a:bodyPr/>
                    <a:lstStyle/>
                    <a:p>
                      <a:pPr algn="ctr"/>
                      <a:r>
                        <a:rPr lang="en-US" altLang="zh-CN" sz="1400" dirty="0">
                          <a:solidFill>
                            <a:schemeClr val="tx1">
                              <a:lumMod val="95000"/>
                              <a:lumOff val="5000"/>
                            </a:schemeClr>
                          </a:solidFill>
                        </a:rPr>
                        <a:t>1E5 muon/pulse</a:t>
                      </a:r>
                      <a:endParaRPr lang="zh-CN" altLang="en-US" sz="1400" dirty="0">
                        <a:solidFill>
                          <a:schemeClr val="tx1">
                            <a:lumMod val="95000"/>
                            <a:lumOff val="5000"/>
                          </a:schemeClr>
                        </a:solidFill>
                      </a:endParaRPr>
                    </a:p>
                  </a:txBody>
                  <a:tcPr anchor="ctr"/>
                </a:tc>
                <a:extLst>
                  <a:ext uri="{0D108BD9-81ED-4DB2-BD59-A6C34878D82A}">
                    <a16:rowId xmlns:a16="http://schemas.microsoft.com/office/drawing/2014/main" val="2113236631"/>
                  </a:ext>
                </a:extLst>
              </a:tr>
            </a:tbl>
          </a:graphicData>
        </a:graphic>
      </p:graphicFrame>
      <p:sp>
        <p:nvSpPr>
          <p:cNvPr id="3" name="页脚占位符 2">
            <a:extLst>
              <a:ext uri="{FF2B5EF4-FFF2-40B4-BE49-F238E27FC236}">
                <a16:creationId xmlns:a16="http://schemas.microsoft.com/office/drawing/2014/main" id="{F8E059A7-950A-EAF5-80AF-51F34F465D7A}"/>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
        <p:nvSpPr>
          <p:cNvPr id="11" name="灯片编号占位符 10">
            <a:extLst>
              <a:ext uri="{FF2B5EF4-FFF2-40B4-BE49-F238E27FC236}">
                <a16:creationId xmlns:a16="http://schemas.microsoft.com/office/drawing/2014/main" id="{5F528669-0FDC-7887-15C2-E23A8861A262}"/>
              </a:ext>
            </a:extLst>
          </p:cNvPr>
          <p:cNvSpPr>
            <a:spLocks noGrp="1"/>
          </p:cNvSpPr>
          <p:nvPr>
            <p:ph type="sldNum" sz="quarter" idx="12"/>
          </p:nvPr>
        </p:nvSpPr>
        <p:spPr/>
        <p:txBody>
          <a:bodyPr/>
          <a:lstStyle/>
          <a:p>
            <a:fld id="{3E0BCE7E-9565-4515-9C4E-5B4E2AD8AE0F}" type="slidenum">
              <a:rPr lang="zh-CN" altLang="en-US" smtClean="0"/>
              <a:t>4</a:t>
            </a:fld>
            <a:endParaRPr lang="zh-CN" altLang="en-US"/>
          </a:p>
        </p:txBody>
      </p:sp>
      <p:sp>
        <p:nvSpPr>
          <p:cNvPr id="12" name="文本框 11">
            <a:extLst>
              <a:ext uri="{FF2B5EF4-FFF2-40B4-BE49-F238E27FC236}">
                <a16:creationId xmlns:a16="http://schemas.microsoft.com/office/drawing/2014/main" id="{5FE1D329-AF4E-1A50-9E20-4FBDE4254710}"/>
              </a:ext>
            </a:extLst>
          </p:cNvPr>
          <p:cNvSpPr txBox="1"/>
          <p:nvPr/>
        </p:nvSpPr>
        <p:spPr>
          <a:xfrm>
            <a:off x="246004" y="57108"/>
            <a:ext cx="4108817" cy="646331"/>
          </a:xfrm>
          <a:prstGeom prst="rect">
            <a:avLst/>
          </a:prstGeom>
          <a:solidFill>
            <a:schemeClr val="accent3">
              <a:lumMod val="20000"/>
              <a:lumOff val="80000"/>
            </a:schemeClr>
          </a:solidFill>
        </p:spPr>
        <p:txBody>
          <a:bodyPr wrap="none" rtlCol="0">
            <a:spAutoFit/>
          </a:bodyPr>
          <a:lstStyle/>
          <a:p>
            <a:r>
              <a:rPr lang="en-US" altLang="zh-CN"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CSNS</a:t>
            </a:r>
            <a:r>
              <a:rPr lang="zh-CN" alt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束流扩展应用</a:t>
            </a:r>
          </a:p>
        </p:txBody>
      </p:sp>
    </p:spTree>
    <p:extLst>
      <p:ext uri="{BB962C8B-B14F-4D97-AF65-F5344CB8AC3E}">
        <p14:creationId xmlns:p14="http://schemas.microsoft.com/office/powerpoint/2010/main" val="170008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p:cNvSpPr>
            <a:spLocks noGrp="1"/>
          </p:cNvSpPr>
          <p:nvPr>
            <p:ph type="title" orient="vert"/>
          </p:nvPr>
        </p:nvSpPr>
        <p:spPr>
          <a:xfrm>
            <a:off x="8610600" y="1154205"/>
            <a:ext cx="2628900" cy="4614863"/>
          </a:xfrm>
        </p:spPr>
        <p:txBody>
          <a:bodyPr/>
          <a:lstStyle/>
          <a:p>
            <a:r>
              <a:rPr lang="zh-CN" altLang="en-US" dirty="0"/>
              <a:t>谢谢各位的聆听！</a:t>
            </a:r>
            <a:br>
              <a:rPr lang="en-US" altLang="zh-CN" dirty="0"/>
            </a:br>
            <a:r>
              <a:rPr lang="zh-CN" altLang="en-US" dirty="0"/>
              <a:t>欢迎各位专家莅临指导！</a:t>
            </a:r>
          </a:p>
        </p:txBody>
      </p:sp>
      <p:sp>
        <p:nvSpPr>
          <p:cNvPr id="5" name="灯片编号占位符 4"/>
          <p:cNvSpPr>
            <a:spLocks noGrp="1"/>
          </p:cNvSpPr>
          <p:nvPr>
            <p:ph type="sldNum" sz="quarter" idx="12"/>
          </p:nvPr>
        </p:nvSpPr>
        <p:spPr/>
        <p:txBody>
          <a:bodyPr/>
          <a:lstStyle/>
          <a:p>
            <a:fld id="{3E0BCE7E-9565-4515-9C4E-5B4E2AD8AE0F}" type="slidenum">
              <a:rPr lang="zh-CN" altLang="en-US" smtClean="0"/>
              <a:t>40</a:t>
            </a:fld>
            <a:endParaRPr lang="zh-CN" altLang="en-US"/>
          </a:p>
        </p:txBody>
      </p:sp>
      <p:pic>
        <p:nvPicPr>
          <p:cNvPr id="2" name="图片 1"/>
          <p:cNvPicPr>
            <a:picLocks noChangeAspect="1"/>
          </p:cNvPicPr>
          <p:nvPr/>
        </p:nvPicPr>
        <p:blipFill>
          <a:blip r:embed="rId2"/>
          <a:stretch>
            <a:fillRect/>
          </a:stretch>
        </p:blipFill>
        <p:spPr>
          <a:xfrm>
            <a:off x="345140" y="136524"/>
            <a:ext cx="8140491" cy="6105369"/>
          </a:xfrm>
          <a:prstGeom prst="rect">
            <a:avLst/>
          </a:prstGeom>
        </p:spPr>
      </p:pic>
      <p:sp>
        <p:nvSpPr>
          <p:cNvPr id="8" name="页脚占位符 7">
            <a:extLst>
              <a:ext uri="{FF2B5EF4-FFF2-40B4-BE49-F238E27FC236}">
                <a16:creationId xmlns:a16="http://schemas.microsoft.com/office/drawing/2014/main" id="{11A7D303-E409-9516-F14D-C592C4AD14BA}"/>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Tree>
    <p:extLst>
      <p:ext uri="{BB962C8B-B14F-4D97-AF65-F5344CB8AC3E}">
        <p14:creationId xmlns:p14="http://schemas.microsoft.com/office/powerpoint/2010/main" val="13154459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0DE2D8D-42C7-4818-9E87-3E2961CA6ACE}"/>
              </a:ext>
            </a:extLst>
          </p:cNvPr>
          <p:cNvSpPr>
            <a:spLocks noGrp="1"/>
          </p:cNvSpPr>
          <p:nvPr>
            <p:ph type="title" orient="vert"/>
          </p:nvPr>
        </p:nvSpPr>
        <p:spPr>
          <a:xfrm>
            <a:off x="8252628" y="271872"/>
            <a:ext cx="2628900" cy="5811838"/>
          </a:xfrm>
        </p:spPr>
        <p:txBody>
          <a:bodyPr/>
          <a:lstStyle/>
          <a:p>
            <a:r>
              <a:rPr lang="zh-CN" altLang="en-US" dirty="0"/>
              <a:t>欢迎来</a:t>
            </a:r>
            <a:r>
              <a:rPr lang="en-US" altLang="zh-CN" dirty="0"/>
              <a:t>Back-n</a:t>
            </a:r>
            <a:r>
              <a:rPr lang="zh-CN" altLang="en-US" dirty="0"/>
              <a:t>开展实验！</a:t>
            </a:r>
          </a:p>
        </p:txBody>
      </p:sp>
      <p:sp>
        <p:nvSpPr>
          <p:cNvPr id="5" name="灯片编号占位符 4">
            <a:extLst>
              <a:ext uri="{FF2B5EF4-FFF2-40B4-BE49-F238E27FC236}">
                <a16:creationId xmlns:a16="http://schemas.microsoft.com/office/drawing/2014/main" id="{B9F81F2B-3D26-45DC-8B9D-10197FEBCB42}"/>
              </a:ext>
            </a:extLst>
          </p:cNvPr>
          <p:cNvSpPr>
            <a:spLocks noGrp="1"/>
          </p:cNvSpPr>
          <p:nvPr>
            <p:ph type="sldNum" sz="quarter" idx="12"/>
          </p:nvPr>
        </p:nvSpPr>
        <p:spPr/>
        <p:txBody>
          <a:bodyPr/>
          <a:lstStyle/>
          <a:p>
            <a:fld id="{3E0BCE7E-9565-4515-9C4E-5B4E2AD8AE0F}" type="slidenum">
              <a:rPr lang="zh-CN" altLang="en-US" smtClean="0"/>
              <a:t>41</a:t>
            </a:fld>
            <a:endParaRPr lang="zh-CN" altLang="en-US"/>
          </a:p>
        </p:txBody>
      </p:sp>
      <p:pic>
        <p:nvPicPr>
          <p:cNvPr id="7" name="图片 6">
            <a:extLst>
              <a:ext uri="{FF2B5EF4-FFF2-40B4-BE49-F238E27FC236}">
                <a16:creationId xmlns:a16="http://schemas.microsoft.com/office/drawing/2014/main" id="{B2B481EE-DB35-4FE7-A2B5-0B1B59665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153" y="268741"/>
            <a:ext cx="4138808" cy="6270171"/>
          </a:xfrm>
          <a:prstGeom prst="rect">
            <a:avLst/>
          </a:prstGeom>
        </p:spPr>
      </p:pic>
    </p:spTree>
    <p:extLst>
      <p:ext uri="{BB962C8B-B14F-4D97-AF65-F5344CB8AC3E}">
        <p14:creationId xmlns:p14="http://schemas.microsoft.com/office/powerpoint/2010/main" val="3309067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Exchange\NingChangJun\3Dlayout\QQ截图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00" y="1528214"/>
            <a:ext cx="8964488" cy="133991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611535" y="1278042"/>
            <a:ext cx="7741574" cy="1076733"/>
            <a:chOff x="395536" y="1323694"/>
            <a:chExt cx="7741574" cy="1076733"/>
          </a:xfrm>
        </p:grpSpPr>
        <p:sp>
          <p:nvSpPr>
            <p:cNvPr id="3" name="TextBox 2"/>
            <p:cNvSpPr txBox="1"/>
            <p:nvPr/>
          </p:nvSpPr>
          <p:spPr>
            <a:xfrm>
              <a:off x="395536" y="1372126"/>
              <a:ext cx="1107996" cy="369332"/>
            </a:xfrm>
            <a:prstGeom prst="rect">
              <a:avLst/>
            </a:prstGeom>
            <a:noFill/>
          </p:spPr>
          <p:txBody>
            <a:bodyPr wrap="none" rtlCol="0">
              <a:spAutoFit/>
            </a:bodyPr>
            <a:lstStyle/>
            <a:p>
              <a:r>
                <a:rPr lang="zh-CN" altLang="en-US" dirty="0">
                  <a:solidFill>
                    <a:srgbClr val="0000FF"/>
                  </a:solidFill>
                  <a:latin typeface="Times New Roman" panose="02020603050405020304" pitchFamily="18" charset="0"/>
                  <a:cs typeface="Times New Roman" panose="02020603050405020304" pitchFamily="18" charset="0"/>
                </a:rPr>
                <a:t>中子束窗</a:t>
              </a:r>
            </a:p>
          </p:txBody>
        </p:sp>
        <p:sp>
          <p:nvSpPr>
            <p:cNvPr id="4" name="TextBox 3"/>
            <p:cNvSpPr txBox="1"/>
            <p:nvPr/>
          </p:nvSpPr>
          <p:spPr>
            <a:xfrm>
              <a:off x="1403648" y="1340768"/>
              <a:ext cx="1107996" cy="369332"/>
            </a:xfrm>
            <a:prstGeom prst="rect">
              <a:avLst/>
            </a:prstGeom>
            <a:noFill/>
          </p:spPr>
          <p:txBody>
            <a:bodyPr wrap="none" rtlCol="0">
              <a:spAutoFit/>
            </a:bodyPr>
            <a:lstStyle/>
            <a:p>
              <a:r>
                <a:rPr lang="zh-CN" altLang="en-US" dirty="0">
                  <a:solidFill>
                    <a:srgbClr val="0000FF"/>
                  </a:solidFill>
                  <a:latin typeface="Times New Roman" panose="02020603050405020304" pitchFamily="18" charset="0"/>
                  <a:cs typeface="Times New Roman" panose="02020603050405020304" pitchFamily="18" charset="0"/>
                </a:rPr>
                <a:t>中子开关</a:t>
              </a:r>
            </a:p>
          </p:txBody>
        </p:sp>
        <p:sp>
          <p:nvSpPr>
            <p:cNvPr id="5" name="TextBox 4"/>
            <p:cNvSpPr txBox="1"/>
            <p:nvPr/>
          </p:nvSpPr>
          <p:spPr>
            <a:xfrm>
              <a:off x="3347864" y="1369853"/>
              <a:ext cx="1005403" cy="369332"/>
            </a:xfrm>
            <a:prstGeom prst="rect">
              <a:avLst/>
            </a:prstGeom>
            <a:noFill/>
          </p:spPr>
          <p:txBody>
            <a:bodyPr wrap="none" rtlCol="0">
              <a:spAutoFit/>
            </a:bodyPr>
            <a:lstStyle/>
            <a:p>
              <a:r>
                <a:rPr lang="zh-CN" altLang="en-US" dirty="0">
                  <a:solidFill>
                    <a:srgbClr val="0000FF"/>
                  </a:solidFill>
                  <a:latin typeface="Times New Roman" panose="02020603050405020304" pitchFamily="18" charset="0"/>
                  <a:cs typeface="Times New Roman" panose="02020603050405020304" pitchFamily="18" charset="0"/>
                </a:rPr>
                <a:t>准直器</a:t>
              </a:r>
              <a:r>
                <a:rPr lang="en-US" altLang="zh-CN" dirty="0">
                  <a:solidFill>
                    <a:srgbClr val="0000FF"/>
                  </a:solidFill>
                  <a:latin typeface="Times New Roman" panose="02020603050405020304" pitchFamily="18" charset="0"/>
                  <a:cs typeface="Times New Roman" panose="02020603050405020304" pitchFamily="18" charset="0"/>
                </a:rPr>
                <a:t>1</a:t>
              </a:r>
              <a:endParaRPr lang="zh-CN" altLang="en-US" dirty="0">
                <a:solidFill>
                  <a:srgbClr val="0000FF"/>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6304330" y="1335380"/>
              <a:ext cx="1005403" cy="369332"/>
            </a:xfrm>
            <a:prstGeom prst="rect">
              <a:avLst/>
            </a:prstGeom>
            <a:noFill/>
          </p:spPr>
          <p:txBody>
            <a:bodyPr wrap="none" rtlCol="0">
              <a:spAutoFit/>
            </a:bodyPr>
            <a:lstStyle/>
            <a:p>
              <a:r>
                <a:rPr lang="zh-CN" altLang="en-US" dirty="0">
                  <a:solidFill>
                    <a:srgbClr val="0000FF"/>
                  </a:solidFill>
                  <a:latin typeface="Times New Roman" panose="02020603050405020304" pitchFamily="18" charset="0"/>
                  <a:cs typeface="Times New Roman" panose="02020603050405020304" pitchFamily="18" charset="0"/>
                </a:rPr>
                <a:t>准直器</a:t>
              </a:r>
              <a:r>
                <a:rPr lang="en-US" altLang="zh-CN" dirty="0">
                  <a:solidFill>
                    <a:srgbClr val="0000FF"/>
                  </a:solidFill>
                  <a:latin typeface="Times New Roman" panose="02020603050405020304" pitchFamily="18" charset="0"/>
                  <a:cs typeface="Times New Roman" panose="02020603050405020304" pitchFamily="18" charset="0"/>
                </a:rPr>
                <a:t>2</a:t>
              </a:r>
              <a:endParaRPr lang="zh-CN" altLang="en-US" dirty="0">
                <a:solidFill>
                  <a:srgbClr val="0000FF"/>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4874840" y="1323694"/>
              <a:ext cx="646331" cy="369332"/>
            </a:xfrm>
            <a:prstGeom prst="rect">
              <a:avLst/>
            </a:prstGeom>
            <a:noFill/>
          </p:spPr>
          <p:txBody>
            <a:bodyPr wrap="none" rtlCol="0">
              <a:spAutoFit/>
            </a:bodyPr>
            <a:lstStyle/>
            <a:p>
              <a:r>
                <a:rPr lang="zh-CN" altLang="en-US" dirty="0">
                  <a:solidFill>
                    <a:srgbClr val="0000FF"/>
                  </a:solidFill>
                  <a:latin typeface="Times New Roman" panose="02020603050405020304" pitchFamily="18" charset="0"/>
                  <a:cs typeface="Times New Roman" panose="02020603050405020304" pitchFamily="18" charset="0"/>
                </a:rPr>
                <a:t>厅一</a:t>
              </a:r>
            </a:p>
          </p:txBody>
        </p:sp>
        <p:sp>
          <p:nvSpPr>
            <p:cNvPr id="10" name="TextBox 9"/>
            <p:cNvSpPr txBox="1"/>
            <p:nvPr/>
          </p:nvSpPr>
          <p:spPr>
            <a:xfrm>
              <a:off x="7490779" y="1341956"/>
              <a:ext cx="646331" cy="369332"/>
            </a:xfrm>
            <a:prstGeom prst="rect">
              <a:avLst/>
            </a:prstGeom>
            <a:noFill/>
          </p:spPr>
          <p:txBody>
            <a:bodyPr wrap="none" rtlCol="0">
              <a:spAutoFit/>
            </a:bodyPr>
            <a:lstStyle/>
            <a:p>
              <a:r>
                <a:rPr lang="zh-CN" altLang="en-US" dirty="0">
                  <a:solidFill>
                    <a:srgbClr val="0000FF"/>
                  </a:solidFill>
                  <a:latin typeface="Times New Roman" panose="02020603050405020304" pitchFamily="18" charset="0"/>
                  <a:cs typeface="Times New Roman" panose="02020603050405020304" pitchFamily="18" charset="0"/>
                </a:rPr>
                <a:t>厅二</a:t>
              </a:r>
            </a:p>
          </p:txBody>
        </p:sp>
        <p:cxnSp>
          <p:nvCxnSpPr>
            <p:cNvPr id="7" name="直接箭头连接符 6"/>
            <p:cNvCxnSpPr/>
            <p:nvPr/>
          </p:nvCxnSpPr>
          <p:spPr bwMode="auto">
            <a:xfrm flipH="1">
              <a:off x="827584" y="1693026"/>
              <a:ext cx="288032" cy="655854"/>
            </a:xfrm>
            <a:prstGeom prst="straightConnector1">
              <a:avLst/>
            </a:prstGeom>
            <a:solidFill>
              <a:srgbClr val="FFFF00"/>
            </a:solidFill>
            <a:ln w="952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2"/>
            <p:cNvCxnSpPr/>
            <p:nvPr/>
          </p:nvCxnSpPr>
          <p:spPr bwMode="auto">
            <a:xfrm flipH="1">
              <a:off x="1669614" y="1693026"/>
              <a:ext cx="288032" cy="655854"/>
            </a:xfrm>
            <a:prstGeom prst="straightConnector1">
              <a:avLst/>
            </a:prstGeom>
            <a:solidFill>
              <a:srgbClr val="FFFF00"/>
            </a:solidFill>
            <a:ln w="952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flipH="1">
              <a:off x="3995936" y="1741458"/>
              <a:ext cx="144016" cy="540965"/>
            </a:xfrm>
            <a:prstGeom prst="straightConnector1">
              <a:avLst/>
            </a:prstGeom>
            <a:solidFill>
              <a:srgbClr val="FFFF00"/>
            </a:solidFill>
            <a:ln w="952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p:nvPr/>
          </p:nvCxnSpPr>
          <p:spPr bwMode="auto">
            <a:xfrm flipH="1">
              <a:off x="5155932" y="1639783"/>
              <a:ext cx="144016" cy="655854"/>
            </a:xfrm>
            <a:prstGeom prst="straightConnector1">
              <a:avLst/>
            </a:prstGeom>
            <a:solidFill>
              <a:srgbClr val="FFFF00"/>
            </a:solidFill>
            <a:ln w="952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p:nvPr/>
          </p:nvCxnSpPr>
          <p:spPr bwMode="auto">
            <a:xfrm>
              <a:off x="6982124" y="1682244"/>
              <a:ext cx="0" cy="655854"/>
            </a:xfrm>
            <a:prstGeom prst="straightConnector1">
              <a:avLst/>
            </a:prstGeom>
            <a:solidFill>
              <a:srgbClr val="FFFF00"/>
            </a:solidFill>
            <a:ln w="952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10" idx="2"/>
            </p:cNvCxnSpPr>
            <p:nvPr/>
          </p:nvCxnSpPr>
          <p:spPr bwMode="auto">
            <a:xfrm>
              <a:off x="7813945" y="1711288"/>
              <a:ext cx="17725" cy="689139"/>
            </a:xfrm>
            <a:prstGeom prst="straightConnector1">
              <a:avLst/>
            </a:prstGeom>
            <a:solidFill>
              <a:srgbClr val="FFFF00"/>
            </a:solidFill>
            <a:ln w="9525"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00" y="3376464"/>
            <a:ext cx="6304329" cy="2061031"/>
          </a:xfrm>
          <a:prstGeom prst="rect">
            <a:avLst/>
          </a:prstGeom>
        </p:spPr>
      </p:pic>
      <p:sp>
        <p:nvSpPr>
          <p:cNvPr id="18" name="标题 17"/>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Back-n</a:t>
            </a:r>
            <a:r>
              <a:rPr lang="zh-CN" altLang="en-US" dirty="0">
                <a:latin typeface="Times New Roman" panose="02020603050405020304" pitchFamily="18" charset="0"/>
                <a:cs typeface="Times New Roman" panose="02020603050405020304" pitchFamily="18" charset="0"/>
              </a:rPr>
              <a:t>布局图</a:t>
            </a:r>
          </a:p>
        </p:txBody>
      </p:sp>
      <p:sp>
        <p:nvSpPr>
          <p:cNvPr id="12" name="灯片编号占位符 11"/>
          <p:cNvSpPr>
            <a:spLocks noGrp="1"/>
          </p:cNvSpPr>
          <p:nvPr>
            <p:ph type="sldNum" sz="quarter" idx="12"/>
          </p:nvPr>
        </p:nvSpPr>
        <p:spPr/>
        <p:txBody>
          <a:bodyPr/>
          <a:lstStyle/>
          <a:p>
            <a:pPr>
              <a:defRPr/>
            </a:pPr>
            <a:fld id="{606CA3CC-FC68-4501-B855-7844B93351C0}" type="slidenum">
              <a:rPr lang="en-US" altLang="zh-CN" smtClean="0">
                <a:latin typeface="Times New Roman" panose="02020603050405020304" pitchFamily="18" charset="0"/>
                <a:cs typeface="Times New Roman" panose="02020603050405020304" pitchFamily="18" charset="0"/>
              </a:rPr>
              <a:t>5</a:t>
            </a:fld>
            <a:endParaRPr lang="en-US" altLang="zh-CN"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5"/>
          <a:stretch>
            <a:fillRect/>
          </a:stretch>
        </p:blipFill>
        <p:spPr>
          <a:xfrm>
            <a:off x="6642107" y="3429000"/>
            <a:ext cx="5217899" cy="1661470"/>
          </a:xfrm>
          <a:prstGeom prst="rect">
            <a:avLst/>
          </a:prstGeom>
        </p:spPr>
      </p:pic>
      <p:sp>
        <p:nvSpPr>
          <p:cNvPr id="19" name="文本框 18"/>
          <p:cNvSpPr txBox="1"/>
          <p:nvPr/>
        </p:nvSpPr>
        <p:spPr>
          <a:xfrm>
            <a:off x="7962884" y="5344639"/>
            <a:ext cx="2576346"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*对应</a:t>
            </a:r>
            <a:r>
              <a:rPr lang="en-US" altLang="zh-CN" dirty="0">
                <a:latin typeface="Times New Roman" panose="02020603050405020304" pitchFamily="18" charset="0"/>
                <a:cs typeface="Times New Roman" panose="02020603050405020304" pitchFamily="18" charset="0"/>
              </a:rPr>
              <a:t>100kW</a:t>
            </a:r>
            <a:r>
              <a:rPr lang="zh-CN" altLang="en-US" dirty="0">
                <a:latin typeface="Times New Roman" panose="02020603050405020304" pitchFamily="18" charset="0"/>
                <a:cs typeface="Times New Roman" panose="02020603050405020304" pitchFamily="18" charset="0"/>
              </a:rPr>
              <a:t>束流功率下</a:t>
            </a:r>
          </a:p>
        </p:txBody>
      </p:sp>
      <p:sp>
        <p:nvSpPr>
          <p:cNvPr id="20" name="矩形 19"/>
          <p:cNvSpPr/>
          <p:nvPr/>
        </p:nvSpPr>
        <p:spPr>
          <a:xfrm>
            <a:off x="394337" y="6015692"/>
            <a:ext cx="7572289" cy="523220"/>
          </a:xfrm>
          <a:prstGeom prst="rect">
            <a:avLst/>
          </a:prstGeom>
        </p:spPr>
        <p:txBody>
          <a:bodyPr wrap="square">
            <a:spAutoFit/>
          </a:bodyPr>
          <a:lstStyle/>
          <a:p>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Back-n white neutron facility for nuclear data measurements at CSNS</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2017 JINST 12 P07022.</a:t>
            </a:r>
          </a:p>
          <a:p>
            <a:endParaRPr lang="zh-CN" altLang="en-US" sz="14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3486963" y="2814471"/>
            <a:ext cx="177484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Back-n</a:t>
            </a:r>
            <a:r>
              <a:rPr lang="zh-CN" altLang="en-US" dirty="0">
                <a:latin typeface="Times New Roman" panose="02020603050405020304" pitchFamily="18" charset="0"/>
                <a:cs typeface="Times New Roman" panose="02020603050405020304" pitchFamily="18" charset="0"/>
              </a:rPr>
              <a:t>束线剖面</a:t>
            </a:r>
          </a:p>
        </p:txBody>
      </p:sp>
      <p:sp>
        <p:nvSpPr>
          <p:cNvPr id="23" name="文本框 22"/>
          <p:cNvSpPr txBox="1"/>
          <p:nvPr/>
        </p:nvSpPr>
        <p:spPr>
          <a:xfrm>
            <a:off x="2350898" y="5445490"/>
            <a:ext cx="203453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Back-n</a:t>
            </a:r>
            <a:r>
              <a:rPr lang="zh-CN" altLang="en-US" dirty="0">
                <a:latin typeface="Times New Roman" panose="02020603050405020304" pitchFamily="18" charset="0"/>
                <a:cs typeface="Times New Roman" panose="02020603050405020304" pitchFamily="18" charset="0"/>
              </a:rPr>
              <a:t>束线俯视图</a:t>
            </a:r>
          </a:p>
        </p:txBody>
      </p:sp>
      <p:sp>
        <p:nvSpPr>
          <p:cNvPr id="24" name="文本框 23"/>
          <p:cNvSpPr txBox="1"/>
          <p:nvPr/>
        </p:nvSpPr>
        <p:spPr>
          <a:xfrm>
            <a:off x="7675401" y="3108758"/>
            <a:ext cx="339067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Back-n</a:t>
            </a:r>
            <a:r>
              <a:rPr lang="zh-CN" altLang="en-US" dirty="0">
                <a:latin typeface="Times New Roman" panose="02020603050405020304" pitchFamily="18" charset="0"/>
                <a:cs typeface="Times New Roman" panose="02020603050405020304" pitchFamily="18" charset="0"/>
              </a:rPr>
              <a:t>不同准直器模式下的流强</a:t>
            </a:r>
          </a:p>
        </p:txBody>
      </p:sp>
      <p:sp>
        <p:nvSpPr>
          <p:cNvPr id="25" name="页脚占位符 24">
            <a:extLst>
              <a:ext uri="{FF2B5EF4-FFF2-40B4-BE49-F238E27FC236}">
                <a16:creationId xmlns:a16="http://schemas.microsoft.com/office/drawing/2014/main" id="{D75D61F2-6B1F-2B62-7431-2E3C75B74066}"/>
              </a:ext>
            </a:extLst>
          </p:cNvPr>
          <p:cNvSpPr>
            <a:spLocks noGrp="1"/>
          </p:cNvSpPr>
          <p:nvPr>
            <p:ph type="ftr" sz="quarter" idx="11"/>
          </p:nvPr>
        </p:nvSpPr>
        <p:spPr/>
        <p:txBody>
          <a:bodyPr/>
          <a:lstStyle/>
          <a:p>
            <a:r>
              <a:rPr lang="zh-CN" altLang="en-US">
                <a:latin typeface="Times New Roman" panose="02020603050405020304" pitchFamily="18" charset="0"/>
                <a:cs typeface="Times New Roman" panose="02020603050405020304" pitchFamily="18" charset="0"/>
              </a:rPr>
              <a:t>第二届“粤港澳”核物理论坛  广州  </a:t>
            </a:r>
            <a:r>
              <a:rPr lang="en-US" altLang="zh-CN">
                <a:latin typeface="Times New Roman" panose="02020603050405020304" pitchFamily="18" charset="0"/>
                <a:cs typeface="Times New Roman" panose="02020603050405020304" pitchFamily="18" charset="0"/>
              </a:rPr>
              <a:t>2023</a:t>
            </a:r>
            <a:r>
              <a:rPr lang="zh-CN" altLang="en-US">
                <a:latin typeface="Times New Roman" panose="02020603050405020304" pitchFamily="18" charset="0"/>
                <a:cs typeface="Times New Roman" panose="02020603050405020304" pitchFamily="18" charset="0"/>
              </a:rPr>
              <a:t>年</a:t>
            </a:r>
            <a:r>
              <a:rPr lang="en-US" altLang="zh-CN">
                <a:latin typeface="Times New Roman" panose="02020603050405020304" pitchFamily="18" charset="0"/>
                <a:cs typeface="Times New Roman" panose="02020603050405020304" pitchFamily="18" charset="0"/>
              </a:rPr>
              <a:t>6</a:t>
            </a:r>
            <a:r>
              <a:rPr lang="zh-CN" altLang="en-US">
                <a:latin typeface="Times New Roman" panose="02020603050405020304" pitchFamily="18" charset="0"/>
                <a:cs typeface="Times New Roman" panose="02020603050405020304" pitchFamily="18" charset="0"/>
              </a:rPr>
              <a:t>月</a:t>
            </a:r>
            <a:r>
              <a:rPr lang="en-US" altLang="zh-CN">
                <a:latin typeface="Times New Roman" panose="02020603050405020304" pitchFamily="18" charset="0"/>
                <a:cs typeface="Times New Roman" panose="02020603050405020304" pitchFamily="18" charset="0"/>
              </a:rPr>
              <a:t>17-20</a:t>
            </a:r>
            <a:r>
              <a:rPr lang="zh-CN" altLang="en-US">
                <a:latin typeface="Times New Roman" panose="02020603050405020304" pitchFamily="18" charset="0"/>
                <a:cs typeface="Times New Roman" panose="02020603050405020304" pitchFamily="18" charset="0"/>
              </a:rPr>
              <a:t>日</a:t>
            </a:r>
          </a:p>
        </p:txBody>
      </p:sp>
    </p:spTree>
    <p:extLst>
      <p:ext uri="{BB962C8B-B14F-4D97-AF65-F5344CB8AC3E}">
        <p14:creationId xmlns:p14="http://schemas.microsoft.com/office/powerpoint/2010/main" val="2585772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世界上主要的脉冲白光中子束线</a:t>
            </a:r>
          </a:p>
        </p:txBody>
      </p:sp>
      <p:sp>
        <p:nvSpPr>
          <p:cNvPr id="3" name="内容占位符 2"/>
          <p:cNvSpPr>
            <a:spLocks noGrp="1"/>
          </p:cNvSpPr>
          <p:nvPr>
            <p:ph idx="1"/>
          </p:nvPr>
        </p:nvSpPr>
        <p:spPr/>
        <p:txBody>
          <a:bodyPr/>
          <a:lstStyle/>
          <a:p>
            <a:r>
              <a:rPr lang="zh-CN" altLang="en-US" dirty="0"/>
              <a:t>美国</a:t>
            </a:r>
            <a:endParaRPr lang="en-US" altLang="zh-CN" dirty="0"/>
          </a:p>
          <a:p>
            <a:r>
              <a:rPr lang="zh-CN" altLang="en-US" dirty="0"/>
              <a:t>欧洲</a:t>
            </a:r>
            <a:endParaRPr lang="en-US" altLang="zh-CN" dirty="0"/>
          </a:p>
          <a:p>
            <a:r>
              <a:rPr lang="zh-CN" altLang="en-US" dirty="0"/>
              <a:t>中国</a:t>
            </a:r>
          </a:p>
        </p:txBody>
      </p:sp>
      <p:sp>
        <p:nvSpPr>
          <p:cNvPr id="5" name="灯片编号占位符 4"/>
          <p:cNvSpPr>
            <a:spLocks noGrp="1"/>
          </p:cNvSpPr>
          <p:nvPr>
            <p:ph type="sldNum" sz="quarter" idx="12"/>
          </p:nvPr>
        </p:nvSpPr>
        <p:spPr/>
        <p:txBody>
          <a:bodyPr/>
          <a:lstStyle/>
          <a:p>
            <a:fld id="{A24F19F2-A84A-4A95-BA41-C377EE830712}" type="slidenum">
              <a:rPr lang="zh-CN" altLang="en-US" smtClean="0"/>
              <a:t>6</a:t>
            </a:fld>
            <a:endParaRPr lang="zh-CN" altLang="en-US"/>
          </a:p>
        </p:txBody>
      </p:sp>
      <p:pic>
        <p:nvPicPr>
          <p:cNvPr id="4" name="图片 3"/>
          <p:cNvPicPr>
            <a:picLocks noChangeAspect="1"/>
          </p:cNvPicPr>
          <p:nvPr/>
        </p:nvPicPr>
        <p:blipFill>
          <a:blip r:embed="rId2"/>
          <a:stretch>
            <a:fillRect/>
          </a:stretch>
        </p:blipFill>
        <p:spPr>
          <a:xfrm>
            <a:off x="1765038" y="1166775"/>
            <a:ext cx="8661924" cy="4524449"/>
          </a:xfrm>
          <a:prstGeom prst="rect">
            <a:avLst/>
          </a:prstGeom>
        </p:spPr>
      </p:pic>
      <p:sp>
        <p:nvSpPr>
          <p:cNvPr id="16" name="矩形 15"/>
          <p:cNvSpPr/>
          <p:nvPr/>
        </p:nvSpPr>
        <p:spPr>
          <a:xfrm>
            <a:off x="1885127" y="4007391"/>
            <a:ext cx="8407350" cy="41259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85127" y="5066757"/>
            <a:ext cx="8407350" cy="17841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脚占位符 6">
            <a:extLst>
              <a:ext uri="{FF2B5EF4-FFF2-40B4-BE49-F238E27FC236}">
                <a16:creationId xmlns:a16="http://schemas.microsoft.com/office/drawing/2014/main" id="{E55442F2-A489-6948-2A67-C142D6307FC0}"/>
              </a:ext>
            </a:extLst>
          </p:cNvPr>
          <p:cNvSpPr>
            <a:spLocks noGrp="1"/>
          </p:cNvSpPr>
          <p:nvPr>
            <p:ph type="ftr" sz="quarter" idx="11"/>
          </p:nvPr>
        </p:nvSpPr>
        <p:spPr/>
        <p:txBody>
          <a:bodyPr/>
          <a:lstStyle/>
          <a:p>
            <a:r>
              <a:rPr lang="zh-CN" altLang="en-US"/>
              <a:t>第二届“粤港澳”核物理论坛  广州  </a:t>
            </a:r>
            <a:r>
              <a:rPr lang="en-US" altLang="zh-CN"/>
              <a:t>2023</a:t>
            </a:r>
            <a:r>
              <a:rPr lang="zh-CN" altLang="en-US"/>
              <a:t>年</a:t>
            </a:r>
            <a:r>
              <a:rPr lang="en-US" altLang="zh-CN"/>
              <a:t>6</a:t>
            </a:r>
            <a:r>
              <a:rPr lang="zh-CN" altLang="en-US"/>
              <a:t>月</a:t>
            </a:r>
            <a:r>
              <a:rPr lang="en-US" altLang="zh-CN"/>
              <a:t>17-20</a:t>
            </a:r>
            <a:r>
              <a:rPr lang="zh-CN" altLang="en-US"/>
              <a:t>日</a:t>
            </a:r>
          </a:p>
        </p:txBody>
      </p:sp>
    </p:spTree>
    <p:extLst>
      <p:ext uri="{BB962C8B-B14F-4D97-AF65-F5344CB8AC3E}">
        <p14:creationId xmlns:p14="http://schemas.microsoft.com/office/powerpoint/2010/main" val="563625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2ADB77-CBD4-E9A8-11DF-AE7DCED6D766}"/>
              </a:ext>
            </a:extLst>
          </p:cNvPr>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束流条件对比</a:t>
            </a:r>
          </a:p>
        </p:txBody>
      </p:sp>
      <p:graphicFrame>
        <p:nvGraphicFramePr>
          <p:cNvPr id="4" name="表格 4">
            <a:extLst>
              <a:ext uri="{FF2B5EF4-FFF2-40B4-BE49-F238E27FC236}">
                <a16:creationId xmlns:a16="http://schemas.microsoft.com/office/drawing/2014/main" id="{17E674CF-C0AE-F188-5D31-AFD841E78442}"/>
              </a:ext>
            </a:extLst>
          </p:cNvPr>
          <p:cNvGraphicFramePr>
            <a:graphicFrameLocks noGrp="1"/>
          </p:cNvGraphicFramePr>
          <p:nvPr>
            <p:ph idx="1"/>
            <p:extLst>
              <p:ext uri="{D42A27DB-BD31-4B8C-83A1-F6EECF244321}">
                <p14:modId xmlns:p14="http://schemas.microsoft.com/office/powerpoint/2010/main" val="234216749"/>
              </p:ext>
            </p:extLst>
          </p:nvPr>
        </p:nvGraphicFramePr>
        <p:xfrm>
          <a:off x="301652" y="1462723"/>
          <a:ext cx="11747500" cy="3774440"/>
        </p:xfrm>
        <a:graphic>
          <a:graphicData uri="http://schemas.openxmlformats.org/drawingml/2006/table">
            <a:tbl>
              <a:tblPr firstRow="1" bandRow="1">
                <a:tableStyleId>{5C22544A-7EE6-4342-B048-85BDC9FD1C3A}</a:tableStyleId>
              </a:tblPr>
              <a:tblGrid>
                <a:gridCol w="2936875">
                  <a:extLst>
                    <a:ext uri="{9D8B030D-6E8A-4147-A177-3AD203B41FA5}">
                      <a16:colId xmlns:a16="http://schemas.microsoft.com/office/drawing/2014/main" val="735084616"/>
                    </a:ext>
                  </a:extLst>
                </a:gridCol>
                <a:gridCol w="2936875">
                  <a:extLst>
                    <a:ext uri="{9D8B030D-6E8A-4147-A177-3AD203B41FA5}">
                      <a16:colId xmlns:a16="http://schemas.microsoft.com/office/drawing/2014/main" val="3111946125"/>
                    </a:ext>
                  </a:extLst>
                </a:gridCol>
                <a:gridCol w="2936875">
                  <a:extLst>
                    <a:ext uri="{9D8B030D-6E8A-4147-A177-3AD203B41FA5}">
                      <a16:colId xmlns:a16="http://schemas.microsoft.com/office/drawing/2014/main" val="1715062002"/>
                    </a:ext>
                  </a:extLst>
                </a:gridCol>
                <a:gridCol w="2936875">
                  <a:extLst>
                    <a:ext uri="{9D8B030D-6E8A-4147-A177-3AD203B41FA5}">
                      <a16:colId xmlns:a16="http://schemas.microsoft.com/office/drawing/2014/main" val="3586698129"/>
                    </a:ext>
                  </a:extLst>
                </a:gridCol>
              </a:tblGrid>
              <a:tr h="370840">
                <a:tc>
                  <a:txBody>
                    <a:bodyPr/>
                    <a:lstStyle/>
                    <a:p>
                      <a:endParaRPr lang="zh-CN" altLang="en-US" dirty="0"/>
                    </a:p>
                  </a:txBody>
                  <a:tcPr/>
                </a:tc>
                <a:tc>
                  <a:txBody>
                    <a:bodyPr/>
                    <a:lstStyle/>
                    <a:p>
                      <a:r>
                        <a:rPr lang="en-US" altLang="zh-CN" dirty="0"/>
                        <a:t>LANSCE</a:t>
                      </a:r>
                      <a:endParaRPr lang="zh-CN" altLang="en-US" dirty="0"/>
                    </a:p>
                  </a:txBody>
                  <a:tcPr/>
                </a:tc>
                <a:tc>
                  <a:txBody>
                    <a:bodyPr/>
                    <a:lstStyle/>
                    <a:p>
                      <a:r>
                        <a:rPr lang="en-US" altLang="zh-CN" dirty="0" err="1"/>
                        <a:t>n_TOF</a:t>
                      </a:r>
                      <a:endParaRPr lang="zh-CN" altLang="en-US" dirty="0"/>
                    </a:p>
                  </a:txBody>
                  <a:tcPr/>
                </a:tc>
                <a:tc>
                  <a:txBody>
                    <a:bodyPr/>
                    <a:lstStyle/>
                    <a:p>
                      <a:r>
                        <a:rPr lang="en-US" altLang="zh-CN" dirty="0"/>
                        <a:t>Back-n</a:t>
                      </a:r>
                      <a:endParaRPr lang="zh-CN" altLang="en-US" dirty="0"/>
                    </a:p>
                  </a:txBody>
                  <a:tcPr/>
                </a:tc>
                <a:extLst>
                  <a:ext uri="{0D108BD9-81ED-4DB2-BD59-A6C34878D82A}">
                    <a16:rowId xmlns:a16="http://schemas.microsoft.com/office/drawing/2014/main" val="1829020865"/>
                  </a:ext>
                </a:extLst>
              </a:tr>
              <a:tr h="370840">
                <a:tc>
                  <a:txBody>
                    <a:bodyPr/>
                    <a:lstStyle/>
                    <a:p>
                      <a:r>
                        <a:rPr lang="zh-CN" altLang="en-US" dirty="0"/>
                        <a:t>运行时间</a:t>
                      </a:r>
                    </a:p>
                  </a:txBody>
                  <a:tcPr/>
                </a:tc>
                <a:tc>
                  <a:txBody>
                    <a:bodyPr/>
                    <a:lstStyle/>
                    <a:p>
                      <a:r>
                        <a:rPr lang="en-US" altLang="zh-CN" dirty="0"/>
                        <a:t>1977</a:t>
                      </a:r>
                      <a:endParaRPr lang="zh-CN" altLang="en-US" dirty="0"/>
                    </a:p>
                  </a:txBody>
                  <a:tcPr/>
                </a:tc>
                <a:tc>
                  <a:txBody>
                    <a:bodyPr/>
                    <a:lstStyle/>
                    <a:p>
                      <a:r>
                        <a:rPr lang="en-US" altLang="zh-CN" dirty="0"/>
                        <a:t>2001</a:t>
                      </a:r>
                      <a:endParaRPr lang="zh-CN" altLang="en-US" dirty="0"/>
                    </a:p>
                  </a:txBody>
                  <a:tcPr/>
                </a:tc>
                <a:tc>
                  <a:txBody>
                    <a:bodyPr/>
                    <a:lstStyle/>
                    <a:p>
                      <a:r>
                        <a:rPr lang="en-US" altLang="zh-CN" dirty="0"/>
                        <a:t>2018</a:t>
                      </a:r>
                      <a:endParaRPr lang="zh-CN" altLang="en-US" dirty="0"/>
                    </a:p>
                  </a:txBody>
                  <a:tcPr/>
                </a:tc>
                <a:extLst>
                  <a:ext uri="{0D108BD9-81ED-4DB2-BD59-A6C34878D82A}">
                    <a16:rowId xmlns:a16="http://schemas.microsoft.com/office/drawing/2014/main" val="1229066370"/>
                  </a:ext>
                </a:extLst>
              </a:tr>
              <a:tr h="370840">
                <a:tc>
                  <a:txBody>
                    <a:bodyPr/>
                    <a:lstStyle/>
                    <a:p>
                      <a:r>
                        <a:rPr lang="zh-CN" altLang="en-US" dirty="0"/>
                        <a:t>实验线站数量</a:t>
                      </a:r>
                    </a:p>
                  </a:txBody>
                  <a:tcPr/>
                </a:tc>
                <a:tc>
                  <a:txBody>
                    <a:bodyPr/>
                    <a:lstStyle/>
                    <a:p>
                      <a:r>
                        <a:rPr lang="en-US" altLang="zh-CN" dirty="0"/>
                        <a:t>11</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495032550"/>
                  </a:ext>
                </a:extLst>
              </a:tr>
              <a:tr h="370840">
                <a:tc>
                  <a:txBody>
                    <a:bodyPr/>
                    <a:lstStyle/>
                    <a:p>
                      <a:r>
                        <a:rPr lang="zh-CN" altLang="en-US" dirty="0"/>
                        <a:t>供束时间</a:t>
                      </a:r>
                    </a:p>
                  </a:txBody>
                  <a:tcPr/>
                </a:tc>
                <a:tc>
                  <a:txBody>
                    <a:bodyPr/>
                    <a:lstStyle/>
                    <a:p>
                      <a:r>
                        <a:rPr lang="zh-CN" altLang="en-US" dirty="0"/>
                        <a:t>约</a:t>
                      </a:r>
                      <a:r>
                        <a:rPr lang="en-US" altLang="zh-CN" dirty="0"/>
                        <a:t>4000</a:t>
                      </a:r>
                      <a:r>
                        <a:rPr lang="zh-CN" altLang="en-US" dirty="0"/>
                        <a:t>小时（</a:t>
                      </a:r>
                      <a:r>
                        <a:rPr lang="en-US" altLang="zh-CN" dirty="0"/>
                        <a:t>LUJAN+WNR</a:t>
                      </a:r>
                      <a:r>
                        <a:rPr lang="zh-CN" altLang="en-US" dirty="0"/>
                        <a:t>）</a:t>
                      </a:r>
                    </a:p>
                  </a:txBody>
                  <a:tcPr/>
                </a:tc>
                <a:tc>
                  <a:txBody>
                    <a:bodyPr/>
                    <a:lstStyle/>
                    <a:p>
                      <a:r>
                        <a:rPr lang="zh-CN" altLang="en-US" dirty="0"/>
                        <a:t>约</a:t>
                      </a:r>
                      <a:r>
                        <a:rPr lang="en-US" altLang="zh-CN" dirty="0"/>
                        <a:t>900</a:t>
                      </a:r>
                      <a:r>
                        <a:rPr lang="zh-CN" altLang="en-US" dirty="0"/>
                        <a:t>小时</a:t>
                      </a:r>
                    </a:p>
                  </a:txBody>
                  <a:tcPr/>
                </a:tc>
                <a:tc>
                  <a:txBody>
                    <a:bodyPr/>
                    <a:lstStyle/>
                    <a:p>
                      <a:r>
                        <a:rPr lang="zh-CN" altLang="en-US" dirty="0"/>
                        <a:t>约</a:t>
                      </a:r>
                      <a:r>
                        <a:rPr lang="en-US" altLang="zh-CN" dirty="0"/>
                        <a:t>5000</a:t>
                      </a:r>
                      <a:r>
                        <a:rPr lang="zh-CN" altLang="en-US" dirty="0"/>
                        <a:t>小时</a:t>
                      </a:r>
                    </a:p>
                  </a:txBody>
                  <a:tcPr/>
                </a:tc>
                <a:extLst>
                  <a:ext uri="{0D108BD9-81ED-4DB2-BD59-A6C34878D82A}">
                    <a16:rowId xmlns:a16="http://schemas.microsoft.com/office/drawing/2014/main" val="2142102017"/>
                  </a:ext>
                </a:extLst>
              </a:tr>
              <a:tr h="370840">
                <a:tc>
                  <a:txBody>
                    <a:bodyPr/>
                    <a:lstStyle/>
                    <a:p>
                      <a:r>
                        <a:rPr lang="zh-CN" altLang="en-US" dirty="0"/>
                        <a:t>束流强度列表</a:t>
                      </a:r>
                    </a:p>
                  </a:txBody>
                  <a:tcPr/>
                </a:tc>
                <a:tc>
                  <a:txBody>
                    <a:bodyPr/>
                    <a:lstStyle/>
                    <a:p>
                      <a:r>
                        <a:rPr lang="zh-CN" altLang="en-US" dirty="0"/>
                        <a:t>质子束</a:t>
                      </a:r>
                      <a:r>
                        <a:rPr lang="en-US" altLang="zh-CN" dirty="0"/>
                        <a:t>135uA(LUJAN)</a:t>
                      </a:r>
                      <a:r>
                        <a:rPr lang="zh-CN" altLang="en-US" dirty="0"/>
                        <a:t>、</a:t>
                      </a:r>
                      <a:r>
                        <a:rPr lang="en-US" altLang="zh-CN" dirty="0"/>
                        <a:t>5uA(WNR)</a:t>
                      </a:r>
                      <a:endParaRPr lang="zh-CN" altLang="en-US" dirty="0"/>
                    </a:p>
                  </a:txBody>
                  <a:tcPr/>
                </a:tc>
                <a:tc>
                  <a:txBody>
                    <a:bodyPr/>
                    <a:lstStyle/>
                    <a:p>
                      <a:r>
                        <a:rPr lang="en-US" altLang="zh-CN" dirty="0"/>
                        <a:t>10</a:t>
                      </a:r>
                      <a:r>
                        <a:rPr lang="en-US" altLang="zh-CN" baseline="30000" dirty="0"/>
                        <a:t>4</a:t>
                      </a:r>
                      <a:r>
                        <a:rPr lang="en-US" altLang="zh-CN" dirty="0"/>
                        <a:t>-10</a:t>
                      </a:r>
                      <a:r>
                        <a:rPr lang="en-US" altLang="zh-CN" baseline="30000" dirty="0"/>
                        <a:t>6 </a:t>
                      </a:r>
                      <a:r>
                        <a:rPr lang="en-US" altLang="zh-CN" baseline="0" dirty="0"/>
                        <a:t>neutrons/cm</a:t>
                      </a:r>
                      <a:r>
                        <a:rPr lang="en-US" altLang="zh-CN" baseline="30000" dirty="0"/>
                        <a:t>2</a:t>
                      </a:r>
                      <a:r>
                        <a:rPr lang="en-US" altLang="zh-CN" baseline="0" dirty="0"/>
                        <a:t>/s</a:t>
                      </a:r>
                      <a:endParaRPr lang="zh-CN" altLang="en-US" baseline="30000" dirty="0"/>
                    </a:p>
                  </a:txBody>
                  <a:tcPr/>
                </a:tc>
                <a:tc>
                  <a:txBody>
                    <a:bodyPr/>
                    <a:lstStyle/>
                    <a:p>
                      <a:r>
                        <a:rPr lang="en-US" altLang="zh-CN" dirty="0"/>
                        <a:t>10</a:t>
                      </a:r>
                      <a:r>
                        <a:rPr lang="en-US" altLang="zh-CN" baseline="30000" dirty="0"/>
                        <a:t>7</a:t>
                      </a:r>
                      <a:r>
                        <a:rPr lang="en-US" altLang="zh-CN" dirty="0"/>
                        <a:t> </a:t>
                      </a:r>
                      <a:r>
                        <a:rPr lang="en-US" altLang="zh-CN" baseline="0" dirty="0"/>
                        <a:t>neutrons/cm</a:t>
                      </a:r>
                      <a:r>
                        <a:rPr lang="en-US" altLang="zh-CN" baseline="30000" dirty="0"/>
                        <a:t>2</a:t>
                      </a:r>
                      <a:r>
                        <a:rPr lang="en-US" altLang="zh-CN" baseline="0" dirty="0"/>
                        <a:t>/s(</a:t>
                      </a:r>
                      <a:r>
                        <a:rPr lang="zh-CN" altLang="en-US" baseline="0" dirty="0"/>
                        <a:t>平均流强</a:t>
                      </a:r>
                      <a:r>
                        <a:rPr lang="en-US" altLang="zh-CN" baseline="0" dirty="0"/>
                        <a:t>312.5uA)</a:t>
                      </a:r>
                      <a:endParaRPr lang="zh-CN" altLang="en-US" dirty="0"/>
                    </a:p>
                  </a:txBody>
                  <a:tcPr/>
                </a:tc>
                <a:extLst>
                  <a:ext uri="{0D108BD9-81ED-4DB2-BD59-A6C34878D82A}">
                    <a16:rowId xmlns:a16="http://schemas.microsoft.com/office/drawing/2014/main" val="2584685251"/>
                  </a:ext>
                </a:extLst>
              </a:tr>
              <a:tr h="370840">
                <a:tc>
                  <a:txBody>
                    <a:bodyPr/>
                    <a:lstStyle/>
                    <a:p>
                      <a:r>
                        <a:rPr lang="zh-CN" altLang="en-US" dirty="0"/>
                        <a:t>质子脉冲宽度</a:t>
                      </a:r>
                    </a:p>
                  </a:txBody>
                  <a:tcPr/>
                </a:tc>
                <a:tc>
                  <a:txBody>
                    <a:bodyPr/>
                    <a:lstStyle/>
                    <a:p>
                      <a:r>
                        <a:rPr lang="en-US" altLang="zh-CN" dirty="0"/>
                        <a:t>125ns(LUJAN)</a:t>
                      </a:r>
                      <a:r>
                        <a:rPr lang="zh-CN" altLang="en-US" dirty="0"/>
                        <a:t>、</a:t>
                      </a:r>
                      <a:r>
                        <a:rPr lang="en-US" altLang="zh-CN" dirty="0"/>
                        <a:t>125ps(WNR)</a:t>
                      </a:r>
                      <a:endParaRPr lang="zh-CN" altLang="en-US" dirty="0"/>
                    </a:p>
                  </a:txBody>
                  <a:tcPr/>
                </a:tc>
                <a:tc>
                  <a:txBody>
                    <a:bodyPr/>
                    <a:lstStyle/>
                    <a:p>
                      <a:r>
                        <a:rPr lang="en-US" altLang="zh-CN" dirty="0"/>
                        <a:t>6 ns (</a:t>
                      </a:r>
                      <a:r>
                        <a:rPr lang="en-US" altLang="zh-CN" dirty="0" err="1"/>
                        <a:t>rms</a:t>
                      </a:r>
                      <a:r>
                        <a:rPr lang="en-US" altLang="zh-CN" dirty="0"/>
                        <a:t>)</a:t>
                      </a:r>
                      <a:endParaRPr lang="zh-CN" altLang="en-US" dirty="0"/>
                    </a:p>
                  </a:txBody>
                  <a:tcPr/>
                </a:tc>
                <a:tc>
                  <a:txBody>
                    <a:bodyPr/>
                    <a:lstStyle/>
                    <a:p>
                      <a:r>
                        <a:rPr lang="en-US" altLang="zh-CN" dirty="0"/>
                        <a:t>80ns</a:t>
                      </a:r>
                      <a:endParaRPr lang="zh-CN" altLang="en-US" dirty="0"/>
                    </a:p>
                  </a:txBody>
                  <a:tcPr/>
                </a:tc>
                <a:extLst>
                  <a:ext uri="{0D108BD9-81ED-4DB2-BD59-A6C34878D82A}">
                    <a16:rowId xmlns:a16="http://schemas.microsoft.com/office/drawing/2014/main" val="1768983100"/>
                  </a:ext>
                </a:extLst>
              </a:tr>
              <a:tr h="370840">
                <a:tc>
                  <a:txBody>
                    <a:bodyPr/>
                    <a:lstStyle/>
                    <a:p>
                      <a:r>
                        <a:rPr lang="zh-CN" altLang="en-US" dirty="0"/>
                        <a:t>重复频率</a:t>
                      </a:r>
                    </a:p>
                  </a:txBody>
                  <a:tcPr/>
                </a:tc>
                <a:tc>
                  <a:txBody>
                    <a:bodyPr/>
                    <a:lstStyle/>
                    <a:p>
                      <a:r>
                        <a:rPr lang="en-US" altLang="zh-CN" dirty="0"/>
                        <a:t>20Hz(LUJAN)</a:t>
                      </a:r>
                      <a:r>
                        <a:rPr lang="zh-CN" altLang="en-US" dirty="0"/>
                        <a:t>、</a:t>
                      </a:r>
                      <a:r>
                        <a:rPr lang="en-US" altLang="zh-CN" dirty="0"/>
                        <a:t>40Hz(WNR</a:t>
                      </a:r>
                      <a:r>
                        <a:rPr lang="zh-CN" altLang="en-US" dirty="0"/>
                        <a:t>宏脉冲</a:t>
                      </a:r>
                      <a:r>
                        <a:rPr lang="en-US" altLang="zh-CN" dirty="0"/>
                        <a:t>)</a:t>
                      </a:r>
                      <a:endParaRPr lang="zh-CN" altLang="en-US" dirty="0"/>
                    </a:p>
                  </a:txBody>
                  <a:tcPr/>
                </a:tc>
                <a:tc>
                  <a:txBody>
                    <a:bodyPr/>
                    <a:lstStyle/>
                    <a:p>
                      <a:r>
                        <a:rPr lang="en-US" altLang="zh-CN" dirty="0"/>
                        <a:t>1 pulse/1.2s</a:t>
                      </a:r>
                      <a:endParaRPr lang="zh-CN" altLang="en-US" dirty="0"/>
                    </a:p>
                  </a:txBody>
                  <a:tcPr/>
                </a:tc>
                <a:tc>
                  <a:txBody>
                    <a:bodyPr/>
                    <a:lstStyle/>
                    <a:p>
                      <a:r>
                        <a:rPr lang="en-US" altLang="zh-CN" dirty="0"/>
                        <a:t>25Hz</a:t>
                      </a:r>
                      <a:endParaRPr lang="zh-CN" altLang="en-US" dirty="0"/>
                    </a:p>
                  </a:txBody>
                  <a:tcPr/>
                </a:tc>
                <a:extLst>
                  <a:ext uri="{0D108BD9-81ED-4DB2-BD59-A6C34878D82A}">
                    <a16:rowId xmlns:a16="http://schemas.microsoft.com/office/drawing/2014/main" val="4018849917"/>
                  </a:ext>
                </a:extLst>
              </a:tr>
              <a:tr h="370840">
                <a:tc>
                  <a:txBody>
                    <a:bodyPr/>
                    <a:lstStyle/>
                    <a:p>
                      <a:r>
                        <a:rPr lang="zh-CN" altLang="en-US" dirty="0"/>
                        <a:t>中子能区</a:t>
                      </a:r>
                    </a:p>
                  </a:txBody>
                  <a:tcPr/>
                </a:tc>
                <a:tc>
                  <a:txBody>
                    <a:bodyPr/>
                    <a:lstStyle/>
                    <a:p>
                      <a:r>
                        <a:rPr lang="en-US" altLang="zh-CN" dirty="0"/>
                        <a:t>100eV~1MeV(LUJAN)</a:t>
                      </a:r>
                      <a:r>
                        <a:rPr lang="zh-CN" altLang="en-US" dirty="0"/>
                        <a:t>、</a:t>
                      </a:r>
                      <a:r>
                        <a:rPr lang="en-US" altLang="zh-CN" dirty="0"/>
                        <a:t>0.1MeV~700MeV(WNR)</a:t>
                      </a:r>
                      <a:endParaRPr lang="zh-CN" altLang="en-US" dirty="0"/>
                    </a:p>
                  </a:txBody>
                  <a:tcPr/>
                </a:tc>
                <a:tc>
                  <a:txBody>
                    <a:bodyPr/>
                    <a:lstStyle/>
                    <a:p>
                      <a:r>
                        <a:rPr lang="en-US" altLang="zh-CN" dirty="0"/>
                        <a:t>0.02 eV – 1 GeV</a:t>
                      </a:r>
                      <a:endParaRPr lang="zh-CN" altLang="en-US" dirty="0"/>
                    </a:p>
                  </a:txBody>
                  <a:tcPr/>
                </a:tc>
                <a:tc>
                  <a:txBody>
                    <a:bodyPr/>
                    <a:lstStyle/>
                    <a:p>
                      <a:r>
                        <a:rPr lang="en-US" altLang="zh-CN" dirty="0"/>
                        <a:t>thermal - 300 MeV</a:t>
                      </a:r>
                      <a:endParaRPr lang="zh-CN" altLang="en-US" dirty="0"/>
                    </a:p>
                  </a:txBody>
                  <a:tcPr/>
                </a:tc>
                <a:extLst>
                  <a:ext uri="{0D108BD9-81ED-4DB2-BD59-A6C34878D82A}">
                    <a16:rowId xmlns:a16="http://schemas.microsoft.com/office/drawing/2014/main" val="1483402173"/>
                  </a:ext>
                </a:extLst>
              </a:tr>
            </a:tbl>
          </a:graphicData>
        </a:graphic>
      </p:graphicFrame>
      <p:sp>
        <p:nvSpPr>
          <p:cNvPr id="6" name="页脚占位符 5">
            <a:extLst>
              <a:ext uri="{FF2B5EF4-FFF2-40B4-BE49-F238E27FC236}">
                <a16:creationId xmlns:a16="http://schemas.microsoft.com/office/drawing/2014/main" id="{3915FBAB-E38B-401E-9E09-F3BFBB1BBBE0}"/>
              </a:ext>
            </a:extLst>
          </p:cNvPr>
          <p:cNvSpPr>
            <a:spLocks noGrp="1"/>
          </p:cNvSpPr>
          <p:nvPr>
            <p:ph type="ftr" sz="quarter" idx="11"/>
          </p:nvPr>
        </p:nvSpPr>
        <p:spPr/>
        <p:txBody>
          <a:bodyPr/>
          <a:lstStyle/>
          <a:p>
            <a:r>
              <a:rPr lang="zh-CN" altLang="en-US">
                <a:latin typeface="Times New Roman" panose="02020603050405020304" pitchFamily="18" charset="0"/>
                <a:cs typeface="Times New Roman" panose="02020603050405020304" pitchFamily="18" charset="0"/>
              </a:rPr>
              <a:t>第二届“粤港澳”核物理论坛  广州  </a:t>
            </a:r>
            <a:r>
              <a:rPr lang="en-US" altLang="zh-CN">
                <a:latin typeface="Times New Roman" panose="02020603050405020304" pitchFamily="18" charset="0"/>
                <a:cs typeface="Times New Roman" panose="02020603050405020304" pitchFamily="18" charset="0"/>
              </a:rPr>
              <a:t>2023</a:t>
            </a:r>
            <a:r>
              <a:rPr lang="zh-CN" altLang="en-US">
                <a:latin typeface="Times New Roman" panose="02020603050405020304" pitchFamily="18" charset="0"/>
                <a:cs typeface="Times New Roman" panose="02020603050405020304" pitchFamily="18" charset="0"/>
              </a:rPr>
              <a:t>年</a:t>
            </a:r>
            <a:r>
              <a:rPr lang="en-US" altLang="zh-CN">
                <a:latin typeface="Times New Roman" panose="02020603050405020304" pitchFamily="18" charset="0"/>
                <a:cs typeface="Times New Roman" panose="02020603050405020304" pitchFamily="18" charset="0"/>
              </a:rPr>
              <a:t>6</a:t>
            </a:r>
            <a:r>
              <a:rPr lang="zh-CN" altLang="en-US">
                <a:latin typeface="Times New Roman" panose="02020603050405020304" pitchFamily="18" charset="0"/>
                <a:cs typeface="Times New Roman" panose="02020603050405020304" pitchFamily="18" charset="0"/>
              </a:rPr>
              <a:t>月</a:t>
            </a:r>
            <a:r>
              <a:rPr lang="en-US" altLang="zh-CN">
                <a:latin typeface="Times New Roman" panose="02020603050405020304" pitchFamily="18" charset="0"/>
                <a:cs typeface="Times New Roman" panose="02020603050405020304" pitchFamily="18" charset="0"/>
              </a:rPr>
              <a:t>17-20</a:t>
            </a:r>
            <a:r>
              <a:rPr lang="zh-CN" altLang="en-US">
                <a:latin typeface="Times New Roman" panose="02020603050405020304" pitchFamily="18" charset="0"/>
                <a:cs typeface="Times New Roman" panose="02020603050405020304" pitchFamily="18" charset="0"/>
              </a:rPr>
              <a:t>日</a:t>
            </a:r>
          </a:p>
        </p:txBody>
      </p:sp>
      <p:sp>
        <p:nvSpPr>
          <p:cNvPr id="7" name="灯片编号占位符 6">
            <a:extLst>
              <a:ext uri="{FF2B5EF4-FFF2-40B4-BE49-F238E27FC236}">
                <a16:creationId xmlns:a16="http://schemas.microsoft.com/office/drawing/2014/main" id="{1C52F70E-2DDD-2B7A-4DD5-DC71030C3DBF}"/>
              </a:ext>
            </a:extLst>
          </p:cNvPr>
          <p:cNvSpPr>
            <a:spLocks noGrp="1"/>
          </p:cNvSpPr>
          <p:nvPr>
            <p:ph type="sldNum" sz="quarter" idx="12"/>
          </p:nvPr>
        </p:nvSpPr>
        <p:spPr/>
        <p:txBody>
          <a:bodyPr/>
          <a:lstStyle/>
          <a:p>
            <a:fld id="{3E0BCE7E-9565-4515-9C4E-5B4E2AD8AE0F}" type="slidenum">
              <a:rPr lang="zh-CN" altLang="en-US" smtClean="0">
                <a:latin typeface="Times New Roman" panose="02020603050405020304" pitchFamily="18" charset="0"/>
                <a:cs typeface="Times New Roman" panose="02020603050405020304" pitchFamily="18" charset="0"/>
              </a:rPr>
              <a:t>7</a:t>
            </a:fld>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9897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3973" y="1220425"/>
            <a:ext cx="5521650" cy="584775"/>
          </a:xfrm>
          <a:prstGeom prst="rect">
            <a:avLst/>
          </a:prstGeom>
          <a:noFill/>
        </p:spPr>
        <p:txBody>
          <a:bodyPr wrap="square" rtlCol="0">
            <a:spAutoFit/>
          </a:bodyPr>
          <a:lstStyle/>
          <a:p>
            <a:pPr marL="576000" indent="-285750" algn="just">
              <a:spcBef>
                <a:spcPts val="600"/>
              </a:spcBef>
              <a:buClr>
                <a:srgbClr val="FF0000"/>
              </a:buClr>
              <a:buSzPct val="9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使用多层裂变室</a:t>
            </a:r>
            <a:r>
              <a:rPr lang="en-US" altLang="zh-CN" sz="1600" dirty="0">
                <a:latin typeface="Times New Roman" panose="02020603050405020304" pitchFamily="18" charset="0"/>
                <a:cs typeface="Times New Roman" panose="02020603050405020304" pitchFamily="18" charset="0"/>
              </a:rPr>
              <a:t>(multi-layer fission chamber, MFC)</a:t>
            </a:r>
            <a:r>
              <a:rPr lang="zh-CN" altLang="en-US" sz="1600" dirty="0">
                <a:latin typeface="Times New Roman" panose="02020603050405020304" pitchFamily="18" charset="0"/>
                <a:cs typeface="Times New Roman" panose="02020603050405020304" pitchFamily="18" charset="0"/>
              </a:rPr>
              <a:t>测量</a:t>
            </a:r>
            <a:endParaRPr lang="en-US" altLang="zh-CN" sz="1600" dirty="0">
              <a:latin typeface="Times New Roman" panose="02020603050405020304" pitchFamily="18" charset="0"/>
              <a:cs typeface="Times New Roman" panose="02020603050405020304" pitchFamily="18" charset="0"/>
            </a:endParaRPr>
          </a:p>
          <a:p>
            <a:pPr marL="576000" indent="-285750" algn="just">
              <a:buClr>
                <a:srgbClr val="FF0000"/>
              </a:buClr>
              <a:buSzPct val="9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使用质量精确已知的</a:t>
            </a:r>
            <a:r>
              <a:rPr lang="en-US" altLang="zh-CN" sz="1600" baseline="30000" dirty="0">
                <a:latin typeface="Times New Roman" panose="02020603050405020304" pitchFamily="18" charset="0"/>
                <a:cs typeface="Times New Roman" panose="02020603050405020304" pitchFamily="18" charset="0"/>
              </a:rPr>
              <a:t>235</a:t>
            </a:r>
            <a:r>
              <a:rPr lang="en-US" altLang="zh-CN" sz="1600" dirty="0">
                <a:latin typeface="Times New Roman" panose="02020603050405020304" pitchFamily="18" charset="0"/>
                <a:cs typeface="Times New Roman" panose="02020603050405020304" pitchFamily="18" charset="0"/>
              </a:rPr>
              <a:t>U</a:t>
            </a:r>
            <a:r>
              <a:rPr lang="zh-CN" altLang="en-US" sz="1600" dirty="0">
                <a:latin typeface="Times New Roman" panose="02020603050405020304" pitchFamily="18" charset="0"/>
                <a:cs typeface="Times New Roman" panose="02020603050405020304" pitchFamily="18" charset="0"/>
              </a:rPr>
              <a:t>薄片样品作为中子转换层</a:t>
            </a:r>
          </a:p>
        </p:txBody>
      </p:sp>
      <p:sp>
        <p:nvSpPr>
          <p:cNvPr id="8" name="标题 7"/>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Back-n </a:t>
            </a:r>
            <a:r>
              <a:rPr lang="zh-CN" altLang="en-US" dirty="0">
                <a:latin typeface="Times New Roman" panose="02020603050405020304" pitchFamily="18" charset="0"/>
                <a:cs typeface="Times New Roman" panose="02020603050405020304" pitchFamily="18" charset="0"/>
              </a:rPr>
              <a:t>能谱和注量</a:t>
            </a:r>
          </a:p>
        </p:txBody>
      </p:sp>
      <p:sp>
        <p:nvSpPr>
          <p:cNvPr id="7" name="灯片编号占位符 6"/>
          <p:cNvSpPr>
            <a:spLocks noGrp="1"/>
          </p:cNvSpPr>
          <p:nvPr>
            <p:ph type="sldNum" sz="quarter" idx="12"/>
          </p:nvPr>
        </p:nvSpPr>
        <p:spPr/>
        <p:txBody>
          <a:bodyPr/>
          <a:lstStyle/>
          <a:p>
            <a:fld id="{3E0BCE7E-9565-4515-9C4E-5B4E2AD8AE0F}" type="slidenum">
              <a:rPr lang="zh-CN" altLang="en-US" smtClean="0">
                <a:latin typeface="Times New Roman" panose="02020603050405020304" pitchFamily="18" charset="0"/>
                <a:cs typeface="Times New Roman" panose="02020603050405020304" pitchFamily="18" charset="0"/>
              </a:rPr>
              <a:t>8</a:t>
            </a:fld>
            <a:endParaRPr lang="zh-CN" altLang="en-US">
              <a:latin typeface="Times New Roman" panose="02020603050405020304" pitchFamily="18" charset="0"/>
              <a:cs typeface="Times New Roman" panose="02020603050405020304" pitchFamily="18"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35647526"/>
              </p:ext>
            </p:extLst>
          </p:nvPr>
        </p:nvGraphicFramePr>
        <p:xfrm>
          <a:off x="6213023" y="1930793"/>
          <a:ext cx="4014496" cy="3688080"/>
        </p:xfrm>
        <a:graphic>
          <a:graphicData uri="http://schemas.openxmlformats.org/drawingml/2006/table">
            <a:tbl>
              <a:tblPr firstRow="1" bandRow="1">
                <a:tableStyleId>{EB344D84-9AFB-497E-A393-DC336BA19D2E}</a:tableStyleId>
              </a:tblPr>
              <a:tblGrid>
                <a:gridCol w="2007248">
                  <a:extLst>
                    <a:ext uri="{9D8B030D-6E8A-4147-A177-3AD203B41FA5}">
                      <a16:colId xmlns:a16="http://schemas.microsoft.com/office/drawing/2014/main" val="20000"/>
                    </a:ext>
                  </a:extLst>
                </a:gridCol>
                <a:gridCol w="2007248">
                  <a:extLst>
                    <a:ext uri="{9D8B030D-6E8A-4147-A177-3AD203B41FA5}">
                      <a16:colId xmlns:a16="http://schemas.microsoft.com/office/drawing/2014/main" val="20001"/>
                    </a:ext>
                  </a:extLst>
                </a:gridCol>
              </a:tblGrid>
              <a:tr h="276525">
                <a:tc>
                  <a:txBody>
                    <a:bodyPr/>
                    <a:lstStyle/>
                    <a:p>
                      <a:pPr algn="ctr"/>
                      <a:r>
                        <a:rPr lang="zh-CN" altLang="en-US" sz="1600" b="1" dirty="0">
                          <a:solidFill>
                            <a:schemeClr val="tx1"/>
                          </a:solidFill>
                          <a:latin typeface="Times New Roman" panose="02020603050405020304" pitchFamily="18" charset="0"/>
                          <a:cs typeface="Times New Roman" panose="02020603050405020304" pitchFamily="18" charset="0"/>
                        </a:rPr>
                        <a:t>中子能量范围</a:t>
                      </a:r>
                    </a:p>
                  </a:txBody>
                  <a:tcPr>
                    <a:noFill/>
                  </a:tcPr>
                </a:tc>
                <a:tc>
                  <a:txBody>
                    <a:bodyPr/>
                    <a:lstStyle/>
                    <a:p>
                      <a:pPr algn="ctr"/>
                      <a:r>
                        <a:rPr lang="zh-CN" altLang="en-US" sz="1600" b="1" dirty="0">
                          <a:solidFill>
                            <a:schemeClr val="tx1"/>
                          </a:solidFill>
                          <a:latin typeface="Times New Roman" panose="02020603050405020304" pitchFamily="18" charset="0"/>
                          <a:cs typeface="Times New Roman" panose="02020603050405020304" pitchFamily="18" charset="0"/>
                        </a:rPr>
                        <a:t>通量 </a:t>
                      </a:r>
                      <a:r>
                        <a:rPr lang="en-US" altLang="zh-CN" sz="1600" b="1" dirty="0">
                          <a:solidFill>
                            <a:schemeClr val="tx1"/>
                          </a:solidFill>
                          <a:latin typeface="Times New Roman" panose="02020603050405020304" pitchFamily="18" charset="0"/>
                          <a:cs typeface="Times New Roman" panose="02020603050405020304" pitchFamily="18" charset="0"/>
                        </a:rPr>
                        <a:t>(neutrons/cm</a:t>
                      </a:r>
                      <a:r>
                        <a:rPr lang="en-US" altLang="zh-CN" sz="1600" b="1" baseline="30000" dirty="0">
                          <a:solidFill>
                            <a:schemeClr val="tx1"/>
                          </a:solidFill>
                          <a:latin typeface="Times New Roman" panose="02020603050405020304" pitchFamily="18" charset="0"/>
                          <a:cs typeface="Times New Roman" panose="02020603050405020304" pitchFamily="18" charset="0"/>
                        </a:rPr>
                        <a:t>2</a:t>
                      </a:r>
                      <a:r>
                        <a:rPr lang="en-US" altLang="zh-CN" sz="1600" b="1" baseline="0" dirty="0">
                          <a:solidFill>
                            <a:schemeClr val="tx1"/>
                          </a:solidFill>
                          <a:latin typeface="Times New Roman" panose="02020603050405020304" pitchFamily="18" charset="0"/>
                          <a:cs typeface="Times New Roman" panose="02020603050405020304" pitchFamily="18" charset="0"/>
                        </a:rPr>
                        <a:t>/s</a:t>
                      </a:r>
                      <a:r>
                        <a:rPr lang="en-US" altLang="zh-CN" sz="1600" b="1" dirty="0">
                          <a:solidFill>
                            <a:schemeClr val="tx1"/>
                          </a:solidFill>
                          <a:latin typeface="Times New Roman" panose="02020603050405020304" pitchFamily="18" charset="0"/>
                          <a:cs typeface="Times New Roman" panose="02020603050405020304" pitchFamily="18" charset="0"/>
                        </a:rPr>
                        <a:t>)</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0000"/>
                  </a:ext>
                </a:extLst>
              </a:tr>
              <a:tr h="276525">
                <a:tc>
                  <a:txBody>
                    <a:bodyPr/>
                    <a:lstStyle/>
                    <a:p>
                      <a:pPr algn="ctr"/>
                      <a:r>
                        <a:rPr lang="en-US" altLang="zh-CN" sz="1600" b="0" dirty="0">
                          <a:latin typeface="Times New Roman" panose="02020603050405020304" pitchFamily="18" charset="0"/>
                          <a:cs typeface="Times New Roman" panose="02020603050405020304" pitchFamily="18" charset="0"/>
                        </a:rPr>
                        <a:t>0.1-1 eV</a:t>
                      </a:r>
                      <a:endParaRPr lang="zh-CN" altLang="en-US" sz="1600" b="0" dirty="0">
                        <a:latin typeface="Times New Roman" panose="02020603050405020304" pitchFamily="18" charset="0"/>
                        <a:cs typeface="Times New Roman" panose="02020603050405020304" pitchFamily="18" charset="0"/>
                      </a:endParaRPr>
                    </a:p>
                  </a:txBody>
                  <a:tcPr>
                    <a:solidFill>
                      <a:schemeClr val="dk1">
                        <a:tint val="20000"/>
                      </a:schemeClr>
                    </a:solidFill>
                  </a:tcPr>
                </a:tc>
                <a:tc>
                  <a:txBody>
                    <a:bodyPr/>
                    <a:lstStyle/>
                    <a:p>
                      <a:pPr algn="ctr"/>
                      <a:r>
                        <a:rPr lang="en-US" altLang="zh-CN" sz="1600" b="0" dirty="0">
                          <a:latin typeface="Times New Roman" panose="02020603050405020304" pitchFamily="18" charset="0"/>
                          <a:cs typeface="Times New Roman" panose="02020603050405020304" pitchFamily="18" charset="0"/>
                        </a:rPr>
                        <a:t>4.08</a:t>
                      </a:r>
                      <a:r>
                        <a:rPr lang="en-US" altLang="zh-CN" sz="1400" b="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dirty="0">
                          <a:latin typeface="Times New Roman" panose="02020603050405020304" pitchFamily="18" charset="0"/>
                          <a:cs typeface="Times New Roman" panose="02020603050405020304" pitchFamily="18" charset="0"/>
                        </a:rPr>
                        <a:t>10</a:t>
                      </a:r>
                      <a:r>
                        <a:rPr lang="en-US" altLang="zh-CN" sz="1600" b="0" baseline="30000" dirty="0">
                          <a:latin typeface="Times New Roman" panose="02020603050405020304" pitchFamily="18" charset="0"/>
                          <a:cs typeface="Times New Roman" panose="02020603050405020304" pitchFamily="18" charset="0"/>
                        </a:rPr>
                        <a:t>3</a:t>
                      </a:r>
                      <a:endParaRPr lang="zh-CN"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76525">
                <a:tc>
                  <a:txBody>
                    <a:bodyPr/>
                    <a:lstStyle/>
                    <a:p>
                      <a:pPr algn="ctr"/>
                      <a:r>
                        <a:rPr lang="en-US" altLang="zh-CN" sz="1600" b="0" dirty="0">
                          <a:latin typeface="Times New Roman" panose="02020603050405020304" pitchFamily="18" charset="0"/>
                          <a:cs typeface="Times New Roman" panose="02020603050405020304" pitchFamily="18" charset="0"/>
                        </a:rPr>
                        <a:t>1-10 eV</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effectLst/>
                          <a:latin typeface="Times New Roman" panose="02020603050405020304" pitchFamily="18" charset="0"/>
                          <a:ea typeface="+mn-ea"/>
                          <a:cs typeface="Times New Roman" panose="02020603050405020304" pitchFamily="18" charset="0"/>
                        </a:rPr>
                        <a:t>1.79</a:t>
                      </a:r>
                      <a:r>
                        <a:rPr lang="en-US" altLang="zh-CN" sz="1400" b="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dirty="0">
                          <a:latin typeface="Times New Roman" panose="02020603050405020304" pitchFamily="18" charset="0"/>
                          <a:cs typeface="Times New Roman" panose="02020603050405020304" pitchFamily="18" charset="0"/>
                        </a:rPr>
                        <a:t>10</a:t>
                      </a:r>
                      <a:r>
                        <a:rPr lang="en-US" altLang="zh-CN" sz="1600" b="0" baseline="30000" dirty="0">
                          <a:latin typeface="Times New Roman" panose="02020603050405020304" pitchFamily="18" charset="0"/>
                          <a:cs typeface="Times New Roman" panose="02020603050405020304" pitchFamily="18" charset="0"/>
                        </a:rPr>
                        <a:t>4</a:t>
                      </a:r>
                      <a:endParaRPr lang="zh-CN"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276525">
                <a:tc>
                  <a:txBody>
                    <a:bodyPr/>
                    <a:lstStyle/>
                    <a:p>
                      <a:pPr algn="ctr"/>
                      <a:r>
                        <a:rPr lang="en-US" altLang="zh-CN" sz="1600" b="0" dirty="0">
                          <a:latin typeface="Times New Roman" panose="02020603050405020304" pitchFamily="18" charset="0"/>
                          <a:cs typeface="Times New Roman" panose="02020603050405020304" pitchFamily="18" charset="0"/>
                        </a:rPr>
                        <a:t>10-100</a:t>
                      </a:r>
                      <a:r>
                        <a:rPr lang="en-US" altLang="zh-CN" sz="1600" b="0" baseline="0" dirty="0">
                          <a:latin typeface="Times New Roman" panose="02020603050405020304" pitchFamily="18" charset="0"/>
                          <a:cs typeface="Times New Roman" panose="02020603050405020304" pitchFamily="18" charset="0"/>
                        </a:rPr>
                        <a:t> eV</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b="0" dirty="0">
                          <a:latin typeface="Times New Roman" panose="02020603050405020304" pitchFamily="18" charset="0"/>
                          <a:cs typeface="Times New Roman" panose="02020603050405020304" pitchFamily="18" charset="0"/>
                        </a:rPr>
                        <a:t>3.01</a:t>
                      </a:r>
                      <a:r>
                        <a:rPr lang="en-US" altLang="zh-CN" sz="1400" b="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dirty="0">
                          <a:latin typeface="Times New Roman" panose="02020603050405020304" pitchFamily="18" charset="0"/>
                          <a:cs typeface="Times New Roman" panose="02020603050405020304" pitchFamily="18" charset="0"/>
                        </a:rPr>
                        <a:t>10</a:t>
                      </a:r>
                      <a:r>
                        <a:rPr lang="en-US" altLang="zh-CN" sz="1600" b="0" baseline="30000" dirty="0">
                          <a:latin typeface="Times New Roman" panose="02020603050405020304" pitchFamily="18" charset="0"/>
                          <a:cs typeface="Times New Roman" panose="02020603050405020304" pitchFamily="18" charset="0"/>
                        </a:rPr>
                        <a:t>4</a:t>
                      </a:r>
                      <a:endParaRPr lang="zh-CN"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276525">
                <a:tc>
                  <a:txBody>
                    <a:bodyPr/>
                    <a:lstStyle/>
                    <a:p>
                      <a:pPr algn="ctr"/>
                      <a:r>
                        <a:rPr lang="en-US" altLang="zh-CN" sz="1600" b="0" dirty="0">
                          <a:latin typeface="Times New Roman" panose="02020603050405020304" pitchFamily="18" charset="0"/>
                          <a:cs typeface="Times New Roman" panose="02020603050405020304" pitchFamily="18" charset="0"/>
                        </a:rPr>
                        <a:t>0.1-1 </a:t>
                      </a:r>
                      <a:r>
                        <a:rPr lang="en-US" altLang="zh-CN" sz="1600" b="0" dirty="0" err="1">
                          <a:latin typeface="Times New Roman" panose="02020603050405020304" pitchFamily="18" charset="0"/>
                          <a:cs typeface="Times New Roman" panose="02020603050405020304" pitchFamily="18" charset="0"/>
                        </a:rPr>
                        <a:t>keV</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a:latin typeface="Times New Roman" panose="02020603050405020304" pitchFamily="18" charset="0"/>
                          <a:cs typeface="Times New Roman" panose="02020603050405020304" pitchFamily="18" charset="0"/>
                        </a:rPr>
                        <a:t>5.01</a:t>
                      </a:r>
                      <a:r>
                        <a:rPr lang="en-US" altLang="zh-CN" sz="1400" b="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dirty="0">
                          <a:latin typeface="Times New Roman" panose="02020603050405020304" pitchFamily="18" charset="0"/>
                          <a:cs typeface="Times New Roman" panose="02020603050405020304" pitchFamily="18" charset="0"/>
                        </a:rPr>
                        <a:t>10</a:t>
                      </a:r>
                      <a:r>
                        <a:rPr lang="en-US" altLang="zh-CN" sz="1600" b="0" baseline="30000" dirty="0">
                          <a:latin typeface="Times New Roman" panose="02020603050405020304" pitchFamily="18" charset="0"/>
                          <a:cs typeface="Times New Roman" panose="02020603050405020304" pitchFamily="18" charset="0"/>
                        </a:rPr>
                        <a:t>4</a:t>
                      </a:r>
                      <a:endParaRPr lang="zh-CN"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276525">
                <a:tc>
                  <a:txBody>
                    <a:bodyPr/>
                    <a:lstStyle/>
                    <a:p>
                      <a:pPr algn="ctr"/>
                      <a:r>
                        <a:rPr lang="en-US" altLang="zh-CN" sz="1600" b="0" dirty="0">
                          <a:latin typeface="Times New Roman" panose="02020603050405020304" pitchFamily="18" charset="0"/>
                          <a:cs typeface="Times New Roman" panose="02020603050405020304" pitchFamily="18" charset="0"/>
                        </a:rPr>
                        <a:t>1-10 </a:t>
                      </a:r>
                      <a:r>
                        <a:rPr lang="en-US" altLang="zh-CN" sz="1600" b="0" dirty="0" err="1">
                          <a:latin typeface="Times New Roman" panose="02020603050405020304" pitchFamily="18" charset="0"/>
                          <a:cs typeface="Times New Roman" panose="02020603050405020304" pitchFamily="18" charset="0"/>
                        </a:rPr>
                        <a:t>keV</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effectLst/>
                          <a:latin typeface="Times New Roman" panose="02020603050405020304" pitchFamily="18" charset="0"/>
                          <a:ea typeface="+mn-ea"/>
                          <a:cs typeface="Times New Roman" panose="02020603050405020304" pitchFamily="18" charset="0"/>
                        </a:rPr>
                        <a:t>1.23</a:t>
                      </a:r>
                      <a:r>
                        <a:rPr lang="en-US" altLang="zh-CN" sz="1400" b="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dirty="0">
                          <a:latin typeface="Times New Roman" panose="02020603050405020304" pitchFamily="18" charset="0"/>
                          <a:cs typeface="Times New Roman" panose="02020603050405020304" pitchFamily="18" charset="0"/>
                        </a:rPr>
                        <a:t>10</a:t>
                      </a:r>
                      <a:r>
                        <a:rPr lang="en-US" altLang="zh-CN" sz="1600" b="0" baseline="30000" dirty="0">
                          <a:latin typeface="Times New Roman" panose="02020603050405020304" pitchFamily="18" charset="0"/>
                          <a:cs typeface="Times New Roman" panose="02020603050405020304" pitchFamily="18" charset="0"/>
                        </a:rPr>
                        <a:t>5</a:t>
                      </a:r>
                      <a:endParaRPr lang="zh-CN"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276525">
                <a:tc>
                  <a:txBody>
                    <a:bodyPr/>
                    <a:lstStyle/>
                    <a:p>
                      <a:pPr algn="ctr"/>
                      <a:r>
                        <a:rPr lang="en-US" altLang="zh-CN" sz="1600" b="0" dirty="0">
                          <a:latin typeface="Times New Roman" panose="02020603050405020304" pitchFamily="18" charset="0"/>
                          <a:cs typeface="Times New Roman" panose="02020603050405020304" pitchFamily="18" charset="0"/>
                        </a:rPr>
                        <a:t>10-100 </a:t>
                      </a:r>
                      <a:r>
                        <a:rPr lang="en-US" altLang="zh-CN" sz="1600" b="0" dirty="0" err="1">
                          <a:latin typeface="Times New Roman" panose="02020603050405020304" pitchFamily="18" charset="0"/>
                          <a:cs typeface="Times New Roman" panose="02020603050405020304" pitchFamily="18" charset="0"/>
                        </a:rPr>
                        <a:t>keV</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a:latin typeface="Times New Roman" panose="02020603050405020304" pitchFamily="18" charset="0"/>
                          <a:cs typeface="Times New Roman" panose="02020603050405020304" pitchFamily="18" charset="0"/>
                        </a:rPr>
                        <a:t>4.30</a:t>
                      </a:r>
                      <a:r>
                        <a:rPr lang="en-US" altLang="zh-CN" sz="1400" b="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dirty="0">
                          <a:latin typeface="Times New Roman" panose="02020603050405020304" pitchFamily="18" charset="0"/>
                          <a:cs typeface="Times New Roman" panose="02020603050405020304" pitchFamily="18" charset="0"/>
                        </a:rPr>
                        <a:t>10</a:t>
                      </a:r>
                      <a:r>
                        <a:rPr lang="en-US" altLang="zh-CN" sz="1600" b="0" baseline="30000" dirty="0">
                          <a:latin typeface="Times New Roman" panose="02020603050405020304" pitchFamily="18" charset="0"/>
                          <a:cs typeface="Times New Roman" panose="02020603050405020304" pitchFamily="18" charset="0"/>
                        </a:rPr>
                        <a:t>5</a:t>
                      </a:r>
                      <a:endParaRPr lang="zh-CN"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276525">
                <a:tc>
                  <a:txBody>
                    <a:bodyPr/>
                    <a:lstStyle/>
                    <a:p>
                      <a:pPr algn="ctr"/>
                      <a:r>
                        <a:rPr lang="en-US" altLang="zh-CN" sz="1600" b="0" dirty="0">
                          <a:latin typeface="Times New Roman" panose="02020603050405020304" pitchFamily="18" charset="0"/>
                          <a:cs typeface="Times New Roman" panose="02020603050405020304" pitchFamily="18" charset="0"/>
                        </a:rPr>
                        <a:t>0.1-1 MeV</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effectLst/>
                          <a:latin typeface="Times New Roman" panose="02020603050405020304" pitchFamily="18" charset="0"/>
                          <a:ea typeface="+mn-ea"/>
                          <a:cs typeface="Times New Roman" panose="02020603050405020304" pitchFamily="18" charset="0"/>
                        </a:rPr>
                        <a:t>2.98</a:t>
                      </a:r>
                      <a:r>
                        <a:rPr lang="en-US" altLang="zh-CN" sz="1400" b="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dirty="0">
                          <a:latin typeface="Times New Roman" panose="02020603050405020304" pitchFamily="18" charset="0"/>
                          <a:cs typeface="Times New Roman" panose="02020603050405020304" pitchFamily="18" charset="0"/>
                        </a:rPr>
                        <a:t>10</a:t>
                      </a:r>
                      <a:r>
                        <a:rPr lang="en-US" altLang="zh-CN" sz="1600" b="0" baseline="30000" dirty="0">
                          <a:latin typeface="Times New Roman" panose="02020603050405020304" pitchFamily="18" charset="0"/>
                          <a:cs typeface="Times New Roman" panose="02020603050405020304" pitchFamily="18" charset="0"/>
                        </a:rPr>
                        <a:t>6</a:t>
                      </a:r>
                      <a:endParaRPr lang="zh-CN"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276525">
                <a:tc>
                  <a:txBody>
                    <a:bodyPr/>
                    <a:lstStyle/>
                    <a:p>
                      <a:pPr algn="ctr"/>
                      <a:r>
                        <a:rPr lang="en-US" altLang="zh-CN" sz="1600" b="0" dirty="0">
                          <a:latin typeface="Times New Roman" panose="02020603050405020304" pitchFamily="18" charset="0"/>
                          <a:cs typeface="Times New Roman" panose="02020603050405020304" pitchFamily="18" charset="0"/>
                        </a:rPr>
                        <a:t>1-10 MeV</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effectLst/>
                          <a:latin typeface="Times New Roman" panose="02020603050405020304" pitchFamily="18" charset="0"/>
                          <a:ea typeface="+mn-ea"/>
                          <a:cs typeface="Times New Roman" panose="02020603050405020304" pitchFamily="18" charset="0"/>
                        </a:rPr>
                        <a:t>2.77</a:t>
                      </a:r>
                      <a:r>
                        <a:rPr lang="en-US" altLang="zh-CN" sz="1400" b="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dirty="0">
                          <a:latin typeface="Times New Roman" panose="02020603050405020304" pitchFamily="18" charset="0"/>
                          <a:cs typeface="Times New Roman" panose="02020603050405020304" pitchFamily="18" charset="0"/>
                        </a:rPr>
                        <a:t>10</a:t>
                      </a:r>
                      <a:r>
                        <a:rPr lang="en-US" altLang="zh-CN" sz="1600" b="0" baseline="30000" dirty="0">
                          <a:latin typeface="Times New Roman" panose="02020603050405020304" pitchFamily="18" charset="0"/>
                          <a:cs typeface="Times New Roman" panose="02020603050405020304" pitchFamily="18" charset="0"/>
                        </a:rPr>
                        <a:t>6</a:t>
                      </a:r>
                      <a:endParaRPr lang="zh-CN"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r h="276525">
                <a:tc>
                  <a:txBody>
                    <a:bodyPr/>
                    <a:lstStyle/>
                    <a:p>
                      <a:pPr algn="ctr"/>
                      <a:r>
                        <a:rPr lang="en-US" altLang="zh-CN" sz="1600" b="0" dirty="0">
                          <a:latin typeface="Times New Roman" panose="02020603050405020304" pitchFamily="18" charset="0"/>
                          <a:cs typeface="Times New Roman" panose="02020603050405020304" pitchFamily="18" charset="0"/>
                        </a:rPr>
                        <a:t>10-200 MeV</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effectLst/>
                          <a:latin typeface="Times New Roman" panose="02020603050405020304" pitchFamily="18" charset="0"/>
                          <a:ea typeface="+mn-ea"/>
                          <a:cs typeface="Times New Roman" panose="02020603050405020304" pitchFamily="18" charset="0"/>
                        </a:rPr>
                        <a:t>6.21</a:t>
                      </a:r>
                      <a:r>
                        <a:rPr lang="en-US" altLang="zh-CN" sz="1400" b="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dirty="0">
                          <a:latin typeface="Times New Roman" panose="02020603050405020304" pitchFamily="18" charset="0"/>
                          <a:cs typeface="Times New Roman" panose="02020603050405020304" pitchFamily="18" charset="0"/>
                        </a:rPr>
                        <a:t>10</a:t>
                      </a:r>
                      <a:r>
                        <a:rPr lang="en-US" altLang="zh-CN" sz="1600" b="0" baseline="30000" dirty="0">
                          <a:latin typeface="Times New Roman" panose="02020603050405020304" pitchFamily="18" charset="0"/>
                          <a:cs typeface="Times New Roman" panose="02020603050405020304" pitchFamily="18" charset="0"/>
                        </a:rPr>
                        <a:t>5</a:t>
                      </a:r>
                      <a:endParaRPr lang="zh-CN"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9"/>
                  </a:ext>
                </a:extLst>
              </a:tr>
              <a:tr h="276525">
                <a:tc>
                  <a:txBody>
                    <a:bodyPr/>
                    <a:lstStyle/>
                    <a:p>
                      <a:pPr algn="ctr"/>
                      <a:r>
                        <a:rPr lang="en-US" altLang="zh-CN" sz="1600" b="0" dirty="0">
                          <a:latin typeface="Times New Roman" panose="02020603050405020304" pitchFamily="18" charset="0"/>
                          <a:cs typeface="Times New Roman" panose="02020603050405020304" pitchFamily="18" charset="0"/>
                        </a:rPr>
                        <a:t>Total</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effectLst/>
                          <a:latin typeface="Times New Roman" panose="02020603050405020304" pitchFamily="18" charset="0"/>
                          <a:ea typeface="+mn-ea"/>
                          <a:cs typeface="Times New Roman" panose="02020603050405020304" pitchFamily="18" charset="0"/>
                        </a:rPr>
                        <a:t>7.03</a:t>
                      </a:r>
                      <a:r>
                        <a:rPr lang="en-US" altLang="zh-CN" sz="1400" b="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dirty="0">
                          <a:latin typeface="Times New Roman" panose="02020603050405020304" pitchFamily="18" charset="0"/>
                          <a:cs typeface="Times New Roman" panose="02020603050405020304" pitchFamily="18" charset="0"/>
                        </a:rPr>
                        <a:t>10</a:t>
                      </a:r>
                      <a:r>
                        <a:rPr lang="en-US" altLang="zh-CN" sz="1600" b="0" baseline="30000" dirty="0">
                          <a:latin typeface="Times New Roman" panose="02020603050405020304" pitchFamily="18" charset="0"/>
                          <a:cs typeface="Times New Roman" panose="02020603050405020304" pitchFamily="18" charset="0"/>
                        </a:rPr>
                        <a:t>6</a:t>
                      </a:r>
                      <a:endParaRPr lang="zh-CN" alt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8450" r="7488" b="502"/>
          <a:stretch/>
        </p:blipFill>
        <p:spPr>
          <a:xfrm>
            <a:off x="705219" y="2065110"/>
            <a:ext cx="4500211" cy="2883161"/>
          </a:xfrm>
          <a:prstGeom prst="rect">
            <a:avLst/>
          </a:prstGeom>
        </p:spPr>
      </p:pic>
      <p:sp>
        <p:nvSpPr>
          <p:cNvPr id="11" name="文本框 10"/>
          <p:cNvSpPr txBox="1"/>
          <p:nvPr/>
        </p:nvSpPr>
        <p:spPr>
          <a:xfrm>
            <a:off x="1626586" y="5417631"/>
            <a:ext cx="3464573" cy="938719"/>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WNS Back-n</a:t>
            </a:r>
            <a:r>
              <a:rPr lang="zh-CN" altLang="en-US" dirty="0">
                <a:latin typeface="Times New Roman" panose="02020603050405020304" pitchFamily="18" charset="0"/>
                <a:cs typeface="Times New Roman" panose="02020603050405020304" pitchFamily="18" charset="0"/>
              </a:rPr>
              <a:t>厅</a:t>
            </a:r>
            <a:r>
              <a:rPr lang="en-US" altLang="zh-CN" dirty="0">
                <a:latin typeface="Times New Roman" panose="02020603050405020304" pitchFamily="18" charset="0"/>
                <a:cs typeface="Times New Roman" panose="02020603050405020304" pitchFamily="18" charset="0"/>
              </a:rPr>
              <a:t>2(#ES2)</a:t>
            </a:r>
            <a:r>
              <a:rPr lang="zh-CN" altLang="en-US" dirty="0">
                <a:latin typeface="Times New Roman" panose="02020603050405020304" pitchFamily="18" charset="0"/>
                <a:cs typeface="Times New Roman" panose="02020603050405020304" pitchFamily="18" charset="0"/>
              </a:rPr>
              <a:t>能谱</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注量</a:t>
            </a:r>
            <a:endParaRPr lang="en-US" altLang="zh-CN" dirty="0">
              <a:latin typeface="Times New Roman" panose="02020603050405020304" pitchFamily="18" charset="0"/>
              <a:cs typeface="Times New Roman" panose="02020603050405020304" pitchFamily="18" charset="0"/>
            </a:endParaRPr>
          </a:p>
          <a:p>
            <a:pPr marL="540000" indent="-285750" algn="just">
              <a:spcBef>
                <a:spcPts val="600"/>
              </a:spcBef>
              <a:buClr>
                <a:srgbClr val="FF0000"/>
              </a:buClr>
              <a:buSzPct val="90000"/>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#ES2</a:t>
            </a:r>
            <a:r>
              <a:rPr lang="zh-CN" altLang="en-US" sz="1600" dirty="0">
                <a:latin typeface="Times New Roman" panose="02020603050405020304" pitchFamily="18" charset="0"/>
                <a:cs typeface="Times New Roman" panose="02020603050405020304" pitchFamily="18" charset="0"/>
              </a:rPr>
              <a:t>飞行距离：</a:t>
            </a:r>
            <a:r>
              <a:rPr lang="en-US" altLang="zh-CN" sz="1600" dirty="0">
                <a:latin typeface="Times New Roman" panose="02020603050405020304" pitchFamily="18" charset="0"/>
                <a:cs typeface="Times New Roman" panose="02020603050405020304" pitchFamily="18" charset="0"/>
              </a:rPr>
              <a:t>~76</a:t>
            </a:r>
            <a:r>
              <a:rPr lang="zh-CN" altLang="en-US" sz="1600" dirty="0">
                <a:latin typeface="Times New Roman" panose="02020603050405020304" pitchFamily="18" charset="0"/>
                <a:cs typeface="Times New Roman" panose="02020603050405020304" pitchFamily="18" charset="0"/>
              </a:rPr>
              <a:t>米</a:t>
            </a:r>
            <a:endParaRPr lang="en-US" altLang="zh-CN" sz="1600" dirty="0">
              <a:latin typeface="Times New Roman" panose="02020603050405020304" pitchFamily="18" charset="0"/>
              <a:cs typeface="Times New Roman" panose="02020603050405020304" pitchFamily="18" charset="0"/>
            </a:endParaRPr>
          </a:p>
          <a:p>
            <a:pPr marL="540000" indent="-285750" algn="just">
              <a:buClr>
                <a:srgbClr val="FF0000"/>
              </a:buClr>
              <a:buSzPct val="9000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结果归一到</a:t>
            </a:r>
            <a:r>
              <a:rPr lang="en-US" altLang="zh-CN" sz="1600" dirty="0">
                <a:latin typeface="Times New Roman" panose="02020603050405020304" pitchFamily="18" charset="0"/>
                <a:cs typeface="Times New Roman" panose="02020603050405020304" pitchFamily="18" charset="0"/>
              </a:rPr>
              <a:t>100 kW</a:t>
            </a:r>
            <a:r>
              <a:rPr lang="zh-CN" altLang="en-US" sz="1600" dirty="0">
                <a:latin typeface="Times New Roman" panose="02020603050405020304" pitchFamily="18" charset="0"/>
                <a:cs typeface="Times New Roman" panose="02020603050405020304" pitchFamily="18" charset="0"/>
              </a:rPr>
              <a:t>打靶功率</a:t>
            </a:r>
          </a:p>
        </p:txBody>
      </p:sp>
      <p:sp>
        <p:nvSpPr>
          <p:cNvPr id="13" name="文本框 12"/>
          <p:cNvSpPr txBox="1"/>
          <p:nvPr/>
        </p:nvSpPr>
        <p:spPr>
          <a:xfrm>
            <a:off x="2420844" y="5058674"/>
            <a:ext cx="1487908" cy="261610"/>
          </a:xfrm>
          <a:prstGeom prst="rect">
            <a:avLst/>
          </a:prstGeom>
          <a:noFill/>
        </p:spPr>
        <p:txBody>
          <a:bodyPr wrap="none" rtlCol="0">
            <a:spAutoFit/>
          </a:bodyPr>
          <a:lstStyle/>
          <a:p>
            <a:r>
              <a:rPr lang="zh-CN" altLang="en-US" sz="1100" dirty="0">
                <a:latin typeface="Times New Roman" panose="02020603050405020304" pitchFamily="18" charset="0"/>
                <a:cs typeface="Times New Roman" panose="02020603050405020304" pitchFamily="18" charset="0"/>
              </a:rPr>
              <a:t>测量与模拟结果对比</a:t>
            </a:r>
          </a:p>
        </p:txBody>
      </p:sp>
      <p:sp>
        <p:nvSpPr>
          <p:cNvPr id="6" name="矩形 5"/>
          <p:cNvSpPr/>
          <p:nvPr/>
        </p:nvSpPr>
        <p:spPr>
          <a:xfrm>
            <a:off x="6930171" y="5987018"/>
            <a:ext cx="2952668" cy="369332"/>
          </a:xfrm>
          <a:prstGeom prst="rect">
            <a:avLst/>
          </a:prstGeom>
        </p:spPr>
        <p:txBody>
          <a:bodyPr wrap="none">
            <a:spAutoFit/>
          </a:bodyPr>
          <a:lstStyle/>
          <a:p>
            <a:r>
              <a:rPr lang="en-US" altLang="zh-CN" dirty="0">
                <a:solidFill>
                  <a:srgbClr val="131413"/>
                </a:solidFill>
                <a:latin typeface="Times New Roman" panose="02020603050405020304" pitchFamily="18" charset="0"/>
                <a:cs typeface="Times New Roman" panose="02020603050405020304" pitchFamily="18" charset="0"/>
              </a:rPr>
              <a:t>Eur. Phys. J. A (2019) </a:t>
            </a:r>
            <a:r>
              <a:rPr lang="en-US" altLang="zh-CN" b="1" dirty="0">
                <a:solidFill>
                  <a:srgbClr val="131413"/>
                </a:solidFill>
                <a:latin typeface="Times New Roman" panose="02020603050405020304" pitchFamily="18" charset="0"/>
                <a:cs typeface="Times New Roman" panose="02020603050405020304" pitchFamily="18" charset="0"/>
              </a:rPr>
              <a:t>55</a:t>
            </a:r>
            <a:r>
              <a:rPr lang="en-US" altLang="zh-CN" dirty="0">
                <a:solidFill>
                  <a:srgbClr val="131413"/>
                </a:solidFill>
                <a:latin typeface="Times New Roman" panose="02020603050405020304" pitchFamily="18" charset="0"/>
                <a:cs typeface="Times New Roman" panose="02020603050405020304" pitchFamily="18" charset="0"/>
              </a:rPr>
              <a:t>: 115</a:t>
            </a:r>
            <a:endParaRPr lang="zh-CN" altLang="en-US" dirty="0">
              <a:latin typeface="Times New Roman" panose="02020603050405020304" pitchFamily="18" charset="0"/>
              <a:cs typeface="Times New Roman" panose="02020603050405020304" pitchFamily="18" charset="0"/>
            </a:endParaRPr>
          </a:p>
        </p:txBody>
      </p:sp>
      <p:sp>
        <p:nvSpPr>
          <p:cNvPr id="15" name="页脚占位符 14">
            <a:extLst>
              <a:ext uri="{FF2B5EF4-FFF2-40B4-BE49-F238E27FC236}">
                <a16:creationId xmlns:a16="http://schemas.microsoft.com/office/drawing/2014/main" id="{0CC9DAD0-7AB9-0AF7-1A42-6BC88878DF40}"/>
              </a:ext>
            </a:extLst>
          </p:cNvPr>
          <p:cNvSpPr>
            <a:spLocks noGrp="1"/>
          </p:cNvSpPr>
          <p:nvPr>
            <p:ph type="ftr" sz="quarter" idx="11"/>
          </p:nvPr>
        </p:nvSpPr>
        <p:spPr/>
        <p:txBody>
          <a:bodyPr/>
          <a:lstStyle/>
          <a:p>
            <a:r>
              <a:rPr lang="zh-CN" altLang="en-US">
                <a:latin typeface="Times New Roman" panose="02020603050405020304" pitchFamily="18" charset="0"/>
                <a:cs typeface="Times New Roman" panose="02020603050405020304" pitchFamily="18" charset="0"/>
              </a:rPr>
              <a:t>第二届“粤港澳”核物理论坛  广州  </a:t>
            </a:r>
            <a:r>
              <a:rPr lang="en-US" altLang="zh-CN">
                <a:latin typeface="Times New Roman" panose="02020603050405020304" pitchFamily="18" charset="0"/>
                <a:cs typeface="Times New Roman" panose="02020603050405020304" pitchFamily="18" charset="0"/>
              </a:rPr>
              <a:t>2023</a:t>
            </a:r>
            <a:r>
              <a:rPr lang="zh-CN" altLang="en-US">
                <a:latin typeface="Times New Roman" panose="02020603050405020304" pitchFamily="18" charset="0"/>
                <a:cs typeface="Times New Roman" panose="02020603050405020304" pitchFamily="18" charset="0"/>
              </a:rPr>
              <a:t>年</a:t>
            </a:r>
            <a:r>
              <a:rPr lang="en-US" altLang="zh-CN">
                <a:latin typeface="Times New Roman" panose="02020603050405020304" pitchFamily="18" charset="0"/>
                <a:cs typeface="Times New Roman" panose="02020603050405020304" pitchFamily="18" charset="0"/>
              </a:rPr>
              <a:t>6</a:t>
            </a:r>
            <a:r>
              <a:rPr lang="zh-CN" altLang="en-US">
                <a:latin typeface="Times New Roman" panose="02020603050405020304" pitchFamily="18" charset="0"/>
                <a:cs typeface="Times New Roman" panose="02020603050405020304" pitchFamily="18" charset="0"/>
              </a:rPr>
              <a:t>月</a:t>
            </a:r>
            <a:r>
              <a:rPr lang="en-US" altLang="zh-CN">
                <a:latin typeface="Times New Roman" panose="02020603050405020304" pitchFamily="18" charset="0"/>
                <a:cs typeface="Times New Roman" panose="02020603050405020304" pitchFamily="18" charset="0"/>
              </a:rPr>
              <a:t>17-20</a:t>
            </a:r>
            <a:r>
              <a:rPr lang="zh-CN" altLang="en-US">
                <a:latin typeface="Times New Roman" panose="02020603050405020304" pitchFamily="18" charset="0"/>
                <a:cs typeface="Times New Roman" panose="02020603050405020304" pitchFamily="18" charset="0"/>
              </a:rPr>
              <a:t>日</a:t>
            </a:r>
          </a:p>
        </p:txBody>
      </p:sp>
    </p:spTree>
    <p:extLst>
      <p:ext uri="{BB962C8B-B14F-4D97-AF65-F5344CB8AC3E}">
        <p14:creationId xmlns:p14="http://schemas.microsoft.com/office/powerpoint/2010/main" val="3076055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EEA3F-AA3E-3218-3797-7E9014BAEC22}"/>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Back-n</a:t>
            </a:r>
            <a:r>
              <a:rPr lang="zh-CN" altLang="en-US" dirty="0">
                <a:latin typeface="Times New Roman" panose="02020603050405020304" pitchFamily="18" charset="0"/>
                <a:cs typeface="Times New Roman" panose="02020603050405020304" pitchFamily="18" charset="0"/>
              </a:rPr>
              <a:t>能区拓展</a:t>
            </a:r>
          </a:p>
        </p:txBody>
      </p:sp>
      <p:sp>
        <p:nvSpPr>
          <p:cNvPr id="4" name="页脚占位符 3">
            <a:extLst>
              <a:ext uri="{FF2B5EF4-FFF2-40B4-BE49-F238E27FC236}">
                <a16:creationId xmlns:a16="http://schemas.microsoft.com/office/drawing/2014/main" id="{23BB588F-5660-11C1-A6CE-547D4E13B391}"/>
              </a:ext>
            </a:extLst>
          </p:cNvPr>
          <p:cNvSpPr>
            <a:spLocks noGrp="1"/>
          </p:cNvSpPr>
          <p:nvPr>
            <p:ph type="ftr" sz="quarter" idx="11"/>
          </p:nvPr>
        </p:nvSpPr>
        <p:spPr/>
        <p:txBody>
          <a:bodyPr/>
          <a:lstStyle/>
          <a:p>
            <a:r>
              <a:rPr lang="zh-CN" altLang="en-US">
                <a:latin typeface="Times New Roman" panose="02020603050405020304" pitchFamily="18" charset="0"/>
                <a:cs typeface="Times New Roman" panose="02020603050405020304" pitchFamily="18" charset="0"/>
              </a:rPr>
              <a:t>第二届“粤港澳”核物理论坛  广州  </a:t>
            </a:r>
            <a:r>
              <a:rPr lang="en-US" altLang="zh-CN">
                <a:latin typeface="Times New Roman" panose="02020603050405020304" pitchFamily="18" charset="0"/>
                <a:cs typeface="Times New Roman" panose="02020603050405020304" pitchFamily="18" charset="0"/>
              </a:rPr>
              <a:t>2023</a:t>
            </a:r>
            <a:r>
              <a:rPr lang="zh-CN" altLang="en-US">
                <a:latin typeface="Times New Roman" panose="02020603050405020304" pitchFamily="18" charset="0"/>
                <a:cs typeface="Times New Roman" panose="02020603050405020304" pitchFamily="18" charset="0"/>
              </a:rPr>
              <a:t>年</a:t>
            </a:r>
            <a:r>
              <a:rPr lang="en-US" altLang="zh-CN">
                <a:latin typeface="Times New Roman" panose="02020603050405020304" pitchFamily="18" charset="0"/>
                <a:cs typeface="Times New Roman" panose="02020603050405020304" pitchFamily="18" charset="0"/>
              </a:rPr>
              <a:t>6</a:t>
            </a:r>
            <a:r>
              <a:rPr lang="zh-CN" altLang="en-US">
                <a:latin typeface="Times New Roman" panose="02020603050405020304" pitchFamily="18" charset="0"/>
                <a:cs typeface="Times New Roman" panose="02020603050405020304" pitchFamily="18" charset="0"/>
              </a:rPr>
              <a:t>月</a:t>
            </a:r>
            <a:r>
              <a:rPr lang="en-US" altLang="zh-CN">
                <a:latin typeface="Times New Roman" panose="02020603050405020304" pitchFamily="18" charset="0"/>
                <a:cs typeface="Times New Roman" panose="02020603050405020304" pitchFamily="18" charset="0"/>
              </a:rPr>
              <a:t>17-20</a:t>
            </a:r>
            <a:r>
              <a:rPr lang="zh-CN" altLang="en-US">
                <a:latin typeface="Times New Roman" panose="02020603050405020304" pitchFamily="18" charset="0"/>
                <a:cs typeface="Times New Roman" panose="02020603050405020304" pitchFamily="18" charset="0"/>
              </a:rPr>
              <a:t>日</a:t>
            </a:r>
          </a:p>
        </p:txBody>
      </p:sp>
      <p:sp>
        <p:nvSpPr>
          <p:cNvPr id="5" name="灯片编号占位符 4">
            <a:extLst>
              <a:ext uri="{FF2B5EF4-FFF2-40B4-BE49-F238E27FC236}">
                <a16:creationId xmlns:a16="http://schemas.microsoft.com/office/drawing/2014/main" id="{93282B28-5CAA-F03B-98B5-C042A15E2B63}"/>
              </a:ext>
            </a:extLst>
          </p:cNvPr>
          <p:cNvSpPr>
            <a:spLocks noGrp="1"/>
          </p:cNvSpPr>
          <p:nvPr>
            <p:ph type="sldNum" sz="quarter" idx="12"/>
          </p:nvPr>
        </p:nvSpPr>
        <p:spPr/>
        <p:txBody>
          <a:bodyPr/>
          <a:lstStyle/>
          <a:p>
            <a:fld id="{3E0BCE7E-9565-4515-9C4E-5B4E2AD8AE0F}" type="slidenum">
              <a:rPr lang="zh-CN" altLang="en-US" smtClean="0">
                <a:latin typeface="Times New Roman" panose="02020603050405020304" pitchFamily="18" charset="0"/>
                <a:cs typeface="Times New Roman" panose="02020603050405020304" pitchFamily="18" charset="0"/>
              </a:rPr>
              <a:t>9</a:t>
            </a:fld>
            <a:endParaRPr lang="zh-CN" altLang="en-US">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5812CC0-ACD8-B052-71D0-B3683E2FD927}"/>
              </a:ext>
            </a:extLst>
          </p:cNvPr>
          <p:cNvSpPr txBox="1"/>
          <p:nvPr/>
        </p:nvSpPr>
        <p:spPr>
          <a:xfrm>
            <a:off x="303127" y="1092251"/>
            <a:ext cx="10788545" cy="923330"/>
          </a:xfrm>
          <a:prstGeom prst="rect">
            <a:avLst/>
          </a:prstGeom>
          <a:noFill/>
        </p:spPr>
        <p:txBody>
          <a:bodyPr wrap="square" rtlCol="0">
            <a:spAutoFit/>
          </a:bodyPr>
          <a:lstStyle/>
          <a:p>
            <a:pPr marL="285750" indent="-285750">
              <a:buClr>
                <a:srgbClr val="FF0000"/>
              </a:buClr>
              <a:buSzPct val="90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FLUKA</a:t>
            </a:r>
            <a:r>
              <a:rPr lang="zh-CN" altLang="en-US" dirty="0">
                <a:latin typeface="Times New Roman" panose="02020603050405020304" pitchFamily="18" charset="0"/>
                <a:cs typeface="Times New Roman" panose="02020603050405020304" pitchFamily="18" charset="0"/>
              </a:rPr>
              <a:t>模拟表明</a:t>
            </a:r>
            <a:r>
              <a:rPr lang="en-US" altLang="zh-CN" dirty="0">
                <a:latin typeface="Times New Roman" panose="02020603050405020304" pitchFamily="18" charset="0"/>
                <a:cs typeface="Times New Roman" panose="02020603050405020304" pitchFamily="18" charset="0"/>
              </a:rPr>
              <a:t>Back-n</a:t>
            </a:r>
            <a:r>
              <a:rPr lang="zh-CN" altLang="en-US" dirty="0">
                <a:latin typeface="Times New Roman" panose="02020603050405020304" pitchFamily="18" charset="0"/>
                <a:cs typeface="Times New Roman" panose="02020603050405020304" pitchFamily="18" charset="0"/>
              </a:rPr>
              <a:t>束线中子能量下限为</a:t>
            </a:r>
            <a:r>
              <a:rPr lang="en-US" altLang="zh-CN" dirty="0">
                <a:latin typeface="Times New Roman" panose="02020603050405020304" pitchFamily="18" charset="0"/>
                <a:cs typeface="Times New Roman" panose="02020603050405020304" pitchFamily="18" charset="0"/>
              </a:rPr>
              <a:t>~0.4 </a:t>
            </a:r>
            <a:r>
              <a:rPr lang="en-US" altLang="zh-CN" dirty="0" err="1">
                <a:latin typeface="Times New Roman" panose="02020603050405020304" pitchFamily="18" charset="0"/>
                <a:cs typeface="Times New Roman" panose="02020603050405020304" pitchFamily="18" charset="0"/>
              </a:rPr>
              <a:t>meV</a:t>
            </a:r>
            <a:r>
              <a:rPr lang="zh-CN" altLang="en-US" dirty="0">
                <a:latin typeface="Times New Roman" panose="02020603050405020304" pitchFamily="18" charset="0"/>
                <a:cs typeface="Times New Roman" panose="02020603050405020304" pitchFamily="18" charset="0"/>
              </a:rPr>
              <a:t>，在实际运行中为了避免中子脉冲之间的重叠，在中子束窗放置</a:t>
            </a:r>
            <a:r>
              <a:rPr lang="en-US" altLang="zh-CN" dirty="0">
                <a:latin typeface="Times New Roman" panose="02020603050405020304" pitchFamily="18" charset="0"/>
                <a:cs typeface="Times New Roman" panose="02020603050405020304" pitchFamily="18" charset="0"/>
              </a:rPr>
              <a:t>1 mm Cd</a:t>
            </a:r>
            <a:r>
              <a:rPr lang="zh-CN" altLang="en-US" dirty="0">
                <a:latin typeface="Times New Roman" panose="02020603050405020304" pitchFamily="18" charset="0"/>
                <a:cs typeface="Times New Roman" panose="02020603050405020304" pitchFamily="18" charset="0"/>
              </a:rPr>
              <a:t>吸收片，吸收截断</a:t>
            </a:r>
            <a:r>
              <a:rPr lang="en-US" altLang="zh-CN" dirty="0">
                <a:latin typeface="Times New Roman" panose="02020603050405020304" pitchFamily="18" charset="0"/>
                <a:cs typeface="Times New Roman" panose="02020603050405020304" pitchFamily="18" charset="0"/>
              </a:rPr>
              <a:t>0.3 eV</a:t>
            </a:r>
            <a:r>
              <a:rPr lang="zh-CN" altLang="en-US" dirty="0">
                <a:latin typeface="Times New Roman" panose="02020603050405020304" pitchFamily="18" charset="0"/>
                <a:cs typeface="Times New Roman" panose="02020603050405020304" pitchFamily="18" charset="0"/>
              </a:rPr>
              <a:t>以下中子，为截至目前开展实验中通常使用的方式。</a:t>
            </a:r>
            <a:endParaRPr lang="en-US" altLang="zh-CN" dirty="0">
              <a:latin typeface="Times New Roman" panose="02020603050405020304" pitchFamily="18" charset="0"/>
              <a:cs typeface="Times New Roman" panose="02020603050405020304" pitchFamily="18" charset="0"/>
            </a:endParaRPr>
          </a:p>
          <a:p>
            <a:pPr marL="285750" indent="-285750">
              <a:buClr>
                <a:srgbClr val="FF0000"/>
              </a:buClr>
              <a:buSzPct val="90000"/>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结合模拟及测试实验，使用</a:t>
            </a:r>
            <a:r>
              <a:rPr lang="en-US" altLang="zh-CN" dirty="0">
                <a:latin typeface="Times New Roman" panose="02020603050405020304" pitchFamily="18" charset="0"/>
                <a:cs typeface="Times New Roman" panose="02020603050405020304" pitchFamily="18" charset="0"/>
              </a:rPr>
              <a:t>1.7mm</a:t>
            </a:r>
            <a:r>
              <a:rPr lang="zh-CN" altLang="en-US" dirty="0">
                <a:latin typeface="Times New Roman" panose="02020603050405020304" pitchFamily="18" charset="0"/>
                <a:cs typeface="Times New Roman" panose="02020603050405020304" pitchFamily="18" charset="0"/>
              </a:rPr>
              <a:t>厚度的</a:t>
            </a:r>
            <a:r>
              <a:rPr lang="en-US" altLang="zh-CN" dirty="0">
                <a:latin typeface="Times New Roman" panose="02020603050405020304" pitchFamily="18" charset="0"/>
                <a:cs typeface="Times New Roman" panose="02020603050405020304" pitchFamily="18" charset="0"/>
              </a:rPr>
              <a:t>BN</a:t>
            </a:r>
            <a:r>
              <a:rPr lang="zh-CN" altLang="en-US" dirty="0">
                <a:latin typeface="Times New Roman" panose="02020603050405020304" pitchFamily="18" charset="0"/>
                <a:cs typeface="Times New Roman" panose="02020603050405020304" pitchFamily="18" charset="0"/>
              </a:rPr>
              <a:t>吸收片可以将白光中子能谱下限扩展至</a:t>
            </a:r>
            <a:r>
              <a:rPr lang="en-US" altLang="zh-CN" dirty="0">
                <a:latin typeface="Times New Roman" panose="02020603050405020304" pitchFamily="18" charset="0"/>
                <a:cs typeface="Times New Roman" panose="02020603050405020304" pitchFamily="18" charset="0"/>
              </a:rPr>
              <a:t>0.2eV</a:t>
            </a:r>
            <a:r>
              <a:rPr lang="zh-CN" altLang="en-US" dirty="0">
                <a:latin typeface="Times New Roman" panose="02020603050405020304" pitchFamily="18" charset="0"/>
                <a:cs typeface="Times New Roman" panose="02020603050405020304" pitchFamily="18" charset="0"/>
              </a:rPr>
              <a:t>。</a:t>
            </a:r>
          </a:p>
        </p:txBody>
      </p:sp>
      <p:sp>
        <p:nvSpPr>
          <p:cNvPr id="14" name="文本框 13">
            <a:extLst>
              <a:ext uri="{FF2B5EF4-FFF2-40B4-BE49-F238E27FC236}">
                <a16:creationId xmlns:a16="http://schemas.microsoft.com/office/drawing/2014/main" id="{FDD69773-7CC3-A4D8-9FA3-C0716DEF0471}"/>
              </a:ext>
            </a:extLst>
          </p:cNvPr>
          <p:cNvSpPr txBox="1"/>
          <p:nvPr/>
        </p:nvSpPr>
        <p:spPr>
          <a:xfrm>
            <a:off x="7568119" y="2156321"/>
            <a:ext cx="2016224"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1.7 mm BN</a:t>
            </a:r>
            <a:r>
              <a:rPr lang="zh-CN" altLang="en-US" sz="1600" dirty="0">
                <a:latin typeface="Times New Roman" panose="02020603050405020304" pitchFamily="18" charset="0"/>
                <a:cs typeface="Times New Roman" panose="02020603050405020304" pitchFamily="18" charset="0"/>
              </a:rPr>
              <a:t>吸收片</a:t>
            </a:r>
          </a:p>
        </p:txBody>
      </p:sp>
      <p:pic>
        <p:nvPicPr>
          <p:cNvPr id="17" name="图片 16">
            <a:extLst>
              <a:ext uri="{FF2B5EF4-FFF2-40B4-BE49-F238E27FC236}">
                <a16:creationId xmlns:a16="http://schemas.microsoft.com/office/drawing/2014/main" id="{D3E0E338-C4FB-6F77-9F96-479C4A0D5A5F}"/>
              </a:ext>
            </a:extLst>
          </p:cNvPr>
          <p:cNvPicPr>
            <a:picLocks noChangeAspect="1"/>
          </p:cNvPicPr>
          <p:nvPr/>
        </p:nvPicPr>
        <p:blipFill>
          <a:blip r:embed="rId2"/>
          <a:stretch>
            <a:fillRect/>
          </a:stretch>
        </p:blipFill>
        <p:spPr>
          <a:xfrm>
            <a:off x="539113" y="2600667"/>
            <a:ext cx="4585546" cy="3938245"/>
          </a:xfrm>
          <a:prstGeom prst="rect">
            <a:avLst/>
          </a:prstGeom>
        </p:spPr>
      </p:pic>
      <p:pic>
        <p:nvPicPr>
          <p:cNvPr id="6" name="图片 5">
            <a:extLst>
              <a:ext uri="{FF2B5EF4-FFF2-40B4-BE49-F238E27FC236}">
                <a16:creationId xmlns:a16="http://schemas.microsoft.com/office/drawing/2014/main" id="{932FB732-687B-4DA1-8843-22EA67952B6E}"/>
              </a:ext>
            </a:extLst>
          </p:cNvPr>
          <p:cNvPicPr>
            <a:picLocks noChangeAspect="1"/>
          </p:cNvPicPr>
          <p:nvPr/>
        </p:nvPicPr>
        <p:blipFill>
          <a:blip r:embed="rId3"/>
          <a:stretch>
            <a:fillRect/>
          </a:stretch>
        </p:blipFill>
        <p:spPr>
          <a:xfrm>
            <a:off x="6268626" y="2500249"/>
            <a:ext cx="4924401" cy="3492827"/>
          </a:xfrm>
          <a:prstGeom prst="rect">
            <a:avLst/>
          </a:prstGeom>
        </p:spPr>
      </p:pic>
    </p:spTree>
    <p:extLst>
      <p:ext uri="{BB962C8B-B14F-4D97-AF65-F5344CB8AC3E}">
        <p14:creationId xmlns:p14="http://schemas.microsoft.com/office/powerpoint/2010/main" val="1488527924"/>
      </p:ext>
    </p:extLst>
  </p:cSld>
  <p:clrMapOvr>
    <a:masterClrMapping/>
  </p:clrMapOvr>
  <p:transition>
    <p:fade/>
  </p:transition>
</p:sld>
</file>

<file path=ppt/theme/theme1.xml><?xml version="1.0" encoding="utf-8"?>
<a:theme xmlns:a="http://schemas.openxmlformats.org/drawingml/2006/main" name="1_cs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Calibri Light"/>
        <a:ea typeface="华文细黑"/>
        <a:cs typeface=""/>
      </a:majorFont>
      <a:minorFont>
        <a:latin typeface="Calibri Light"/>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ns.potx" id="{98BCBD41-8599-4C98-8EAF-3D251BA867EF}" vid="{5BD6CA40-D8F1-4550-9C11-C34112E3C2A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20220820Back-n探测器电子学进展汇报</Template>
  <TotalTime>2531</TotalTime>
  <Words>4425</Words>
  <Application>Microsoft Office PowerPoint</Application>
  <PresentationFormat>宽屏</PresentationFormat>
  <Paragraphs>577</Paragraphs>
  <Slides>41</Slides>
  <Notes>8</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60" baseType="lpstr">
      <vt:lpstr>等线</vt:lpstr>
      <vt:lpstr>华文楷体</vt:lpstr>
      <vt:lpstr>华文宋体</vt:lpstr>
      <vt:lpstr>华文细黑</vt:lpstr>
      <vt:lpstr>华文新魏</vt:lpstr>
      <vt:lpstr>楷体</vt:lpstr>
      <vt:lpstr>宋体</vt:lpstr>
      <vt:lpstr>微软雅黑</vt:lpstr>
      <vt:lpstr>Abadi</vt:lpstr>
      <vt:lpstr>Arial</vt:lpstr>
      <vt:lpstr>Bradley Hand ITC</vt:lpstr>
      <vt:lpstr>Calibri</vt:lpstr>
      <vt:lpstr>Calibri Light</vt:lpstr>
      <vt:lpstr>Helvetica</vt:lpstr>
      <vt:lpstr>tahoma</vt:lpstr>
      <vt:lpstr>Times New Roman</vt:lpstr>
      <vt:lpstr>Wingdings</vt:lpstr>
      <vt:lpstr>1_csns</vt:lpstr>
      <vt:lpstr>Equation</vt:lpstr>
      <vt:lpstr>CSNS Back-n核数据测量实验研究进展</vt:lpstr>
      <vt:lpstr>PowerPoint 演示文稿</vt:lpstr>
      <vt:lpstr>PowerPoint 演示文稿</vt:lpstr>
      <vt:lpstr>PowerPoint 演示文稿</vt:lpstr>
      <vt:lpstr>Back-n布局图</vt:lpstr>
      <vt:lpstr>世界上主要的脉冲白光中子束线</vt:lpstr>
      <vt:lpstr>束流条件对比</vt:lpstr>
      <vt:lpstr>Back-n 能谱和注量</vt:lpstr>
      <vt:lpstr>Back-n能区拓展</vt:lpstr>
      <vt:lpstr>Back-n束斑测量</vt:lpstr>
      <vt:lpstr>中子诱发核反应实验研究： Back-n现有探测器情况</vt:lpstr>
      <vt:lpstr>共用电子学系统</vt:lpstr>
      <vt:lpstr>年度实验机时情况</vt:lpstr>
      <vt:lpstr>已开展的核反应测量实验</vt:lpstr>
      <vt:lpstr>中子俘获截面测量</vt:lpstr>
      <vt:lpstr>PowerPoint 演示文稿</vt:lpstr>
      <vt:lpstr>中子俘获截面测量</vt:lpstr>
      <vt:lpstr>全截面/裂变截面测量谱仪-NTOX</vt:lpstr>
      <vt:lpstr>PowerPoint 演示文稿</vt:lpstr>
      <vt:lpstr>PowerPoint 演示文稿</vt:lpstr>
      <vt:lpstr>PowerPoint 演示文稿</vt:lpstr>
      <vt:lpstr>在Back-n开展(n, lcp)反应研究的探测系统</vt:lpstr>
      <vt:lpstr>标准截面测量： 6Li(n, t)α/n-p散射等反应</vt:lpstr>
      <vt:lpstr>17O(n, α)14C反应截面测量</vt:lpstr>
      <vt:lpstr>利用TPC开展的(n, lcp)实验研究</vt:lpstr>
      <vt:lpstr>在Back-n开展文物中子照相/成分分析 </vt:lpstr>
      <vt:lpstr>模拟考古套箱中子透射成像 </vt:lpstr>
      <vt:lpstr>PowerPoint 演示文稿</vt:lpstr>
      <vt:lpstr>核天体物理相关研究：(n, x) 反应</vt:lpstr>
      <vt:lpstr>基于Back-n可开展的核天体物理反应研究</vt:lpstr>
      <vt:lpstr>中子光学时间反演对称性实验： Neutron OPtics Time Reversal Experiment (NOPTREX)</vt:lpstr>
      <vt:lpstr>反应堆中微子实验测量与理论的能谱偏差</vt:lpstr>
      <vt:lpstr>PowerPoint 演示文稿</vt:lpstr>
      <vt:lpstr>CSNS伴生质子束实验平台（APEP）</vt:lpstr>
      <vt:lpstr>CSNS-II高能质子实验区</vt:lpstr>
      <vt:lpstr>高能质子束实验终端工作模式</vt:lpstr>
      <vt:lpstr>PowerPoint 演示文稿</vt:lpstr>
      <vt:lpstr>PowerPoint 演示文稿</vt:lpstr>
      <vt:lpstr>总结</vt:lpstr>
      <vt:lpstr>谢谢各位的聆听！ 欢迎各位专家莅临指导！</vt:lpstr>
      <vt:lpstr>欢迎来Back-n开展实验！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Back-n白光中子源实验及探测器</dc:title>
  <dc:creator>fan rui</dc:creator>
  <cp:lastModifiedBy>E VA</cp:lastModifiedBy>
  <cp:revision>476</cp:revision>
  <dcterms:created xsi:type="dcterms:W3CDTF">2019-04-15T02:36:00Z</dcterms:created>
  <dcterms:modified xsi:type="dcterms:W3CDTF">2023-06-18T15:27:04Z</dcterms:modified>
</cp:coreProperties>
</file>